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2"/>
  </p:notesMasterIdLst>
  <p:sldIdLst>
    <p:sldId id="256" r:id="rId2"/>
    <p:sldId id="289" r:id="rId3"/>
    <p:sldId id="326" r:id="rId4"/>
    <p:sldId id="376" r:id="rId5"/>
    <p:sldId id="377" r:id="rId6"/>
    <p:sldId id="378" r:id="rId7"/>
    <p:sldId id="379" r:id="rId8"/>
    <p:sldId id="329" r:id="rId9"/>
    <p:sldId id="330" r:id="rId10"/>
    <p:sldId id="381" r:id="rId11"/>
    <p:sldId id="332" r:id="rId12"/>
    <p:sldId id="362" r:id="rId13"/>
    <p:sldId id="360" r:id="rId14"/>
    <p:sldId id="363" r:id="rId15"/>
    <p:sldId id="364" r:id="rId16"/>
    <p:sldId id="365" r:id="rId17"/>
    <p:sldId id="317" r:id="rId18"/>
    <p:sldId id="359" r:id="rId19"/>
    <p:sldId id="343" r:id="rId20"/>
    <p:sldId id="331" r:id="rId21"/>
    <p:sldId id="333" r:id="rId22"/>
    <p:sldId id="334" r:id="rId23"/>
    <p:sldId id="382" r:id="rId24"/>
    <p:sldId id="336" r:id="rId25"/>
    <p:sldId id="355" r:id="rId26"/>
    <p:sldId id="335" r:id="rId27"/>
    <p:sldId id="356" r:id="rId28"/>
    <p:sldId id="337" r:id="rId29"/>
    <p:sldId id="358" r:id="rId30"/>
    <p:sldId id="344" r:id="rId31"/>
    <p:sldId id="357" r:id="rId32"/>
    <p:sldId id="351" r:id="rId33"/>
    <p:sldId id="350" r:id="rId34"/>
    <p:sldId id="352" r:id="rId35"/>
    <p:sldId id="353" r:id="rId36"/>
    <p:sldId id="354" r:id="rId37"/>
    <p:sldId id="374" r:id="rId38"/>
    <p:sldId id="375" r:id="rId39"/>
    <p:sldId id="380" r:id="rId40"/>
    <p:sldId id="371" r:id="rId41"/>
    <p:sldId id="372" r:id="rId42"/>
    <p:sldId id="279" r:id="rId43"/>
    <p:sldId id="383" r:id="rId44"/>
    <p:sldId id="281" r:id="rId45"/>
    <p:sldId id="369" r:id="rId46"/>
    <p:sldId id="370" r:id="rId47"/>
    <p:sldId id="259" r:id="rId48"/>
    <p:sldId id="366" r:id="rId49"/>
    <p:sldId id="287" r:id="rId50"/>
    <p:sldId id="319" r:id="rId51"/>
    <p:sldId id="321" r:id="rId52"/>
    <p:sldId id="323" r:id="rId53"/>
    <p:sldId id="367" r:id="rId54"/>
    <p:sldId id="324" r:id="rId55"/>
    <p:sldId id="368" r:id="rId56"/>
    <p:sldId id="389" r:id="rId57"/>
    <p:sldId id="325" r:id="rId58"/>
    <p:sldId id="387" r:id="rId59"/>
    <p:sldId id="386" r:id="rId60"/>
    <p:sldId id="390" r:id="rId6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ANDRO" initials="L" lastIdx="1" clrIdx="0">
    <p:extLst>
      <p:ext uri="{19B8F6BF-5375-455C-9EA6-DF929625EA0E}">
        <p15:presenceInfo xmlns:p15="http://schemas.microsoft.com/office/powerpoint/2012/main" userId="LEANDR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2131" autoAdjust="0"/>
  </p:normalViewPr>
  <p:slideViewPr>
    <p:cSldViewPr snapToGrid="0">
      <p:cViewPr varScale="1">
        <p:scale>
          <a:sx n="82" d="100"/>
          <a:sy n="82" d="100"/>
        </p:scale>
        <p:origin x="720" y="62"/>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commentAuthors" Target="commentAuthor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5-27T12:20:42.729" idx="1">
    <p:pos x="10" y="10"/>
    <p:text>Um Serviço nada mais é que uma aplicação interoperável hospedada e acessada através da web através do protocolo HTTP por meio de um browser ou de diferentes tipos de clientes, como outras aplicações ou serviços. Deixando um pouco mais claro quando você cria um website em PHP a saída padrão é HTML e seu alvo é o browser e por extensão nós podemos visualizar a página no browser. Um web service não é direcionado para humanos e sim para outros programas.</p:text>
    <p:extLst>
      <p:ext uri="{C676402C-5697-4E1C-873F-D02D1690AC5C}">
        <p15:threadingInfo xmlns:p15="http://schemas.microsoft.com/office/powerpoint/2012/main" timeZoneBias="18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30.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BE0E7D-5AE7-4DC3-9E4F-7EF8B0A78968}" type="datetimeFigureOut">
              <a:rPr lang="pt-BR" smtClean="0"/>
              <a:t>28/05/2018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0704DD-7D0D-4137-857E-DCB9364EA87A}" type="slidenum">
              <a:rPr lang="pt-BR" smtClean="0"/>
              <a:t>‹nº›</a:t>
            </a:fld>
            <a:endParaRPr lang="pt-BR"/>
          </a:p>
        </p:txBody>
      </p:sp>
    </p:spTree>
    <p:extLst>
      <p:ext uri="{BB962C8B-B14F-4D97-AF65-F5344CB8AC3E}">
        <p14:creationId xmlns:p14="http://schemas.microsoft.com/office/powerpoint/2010/main" val="1035987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sz="1200" kern="1200" dirty="0" smtClean="0">
                <a:solidFill>
                  <a:schemeClr val="tx1"/>
                </a:solidFill>
                <a:effectLst/>
                <a:latin typeface="+mn-lt"/>
                <a:ea typeface="+mn-ea"/>
                <a:cs typeface="+mn-cs"/>
              </a:rPr>
              <a:t>Um Serviço nada mais é que uma aplicação </a:t>
            </a:r>
            <a:r>
              <a:rPr lang="pt-BR" sz="1200" kern="1200" dirty="0" err="1" smtClean="0">
                <a:solidFill>
                  <a:schemeClr val="tx1"/>
                </a:solidFill>
                <a:effectLst/>
                <a:latin typeface="+mn-lt"/>
                <a:ea typeface="+mn-ea"/>
                <a:cs typeface="+mn-cs"/>
              </a:rPr>
              <a:t>interoperável</a:t>
            </a:r>
            <a:r>
              <a:rPr lang="pt-BR" sz="1200" kern="1200" dirty="0" smtClean="0">
                <a:solidFill>
                  <a:schemeClr val="tx1"/>
                </a:solidFill>
                <a:effectLst/>
                <a:latin typeface="+mn-lt"/>
                <a:ea typeface="+mn-ea"/>
                <a:cs typeface="+mn-cs"/>
              </a:rPr>
              <a:t> hospedada e acessada através da web através do protocolo </a:t>
            </a:r>
            <a:r>
              <a:rPr lang="pt-BR" sz="1200" b="1" kern="1200" dirty="0" smtClean="0">
                <a:solidFill>
                  <a:schemeClr val="tx1"/>
                </a:solidFill>
                <a:effectLst/>
                <a:latin typeface="+mn-lt"/>
                <a:ea typeface="+mn-ea"/>
                <a:cs typeface="+mn-cs"/>
              </a:rPr>
              <a:t>HTTP</a:t>
            </a:r>
            <a:r>
              <a:rPr lang="pt-BR" sz="1200" kern="1200" dirty="0" smtClean="0">
                <a:solidFill>
                  <a:schemeClr val="tx1"/>
                </a:solidFill>
                <a:effectLst/>
                <a:latin typeface="+mn-lt"/>
                <a:ea typeface="+mn-ea"/>
                <a:cs typeface="+mn-cs"/>
              </a:rPr>
              <a:t> por meio de um browser ou de diferentes tipos de clientes, como outras aplicações ou serviços. Deixando um pouco mais claro quando você cria um website em PHP a saída padrão é HTML e seu alvo é o browser e por extensão nós podemos visualizar a página no browser. Um web </a:t>
            </a:r>
            <a:r>
              <a:rPr lang="pt-BR" sz="1200" kern="1200" dirty="0" err="1" smtClean="0">
                <a:solidFill>
                  <a:schemeClr val="tx1"/>
                </a:solidFill>
                <a:effectLst/>
                <a:latin typeface="+mn-lt"/>
                <a:ea typeface="+mn-ea"/>
                <a:cs typeface="+mn-cs"/>
              </a:rPr>
              <a:t>service</a:t>
            </a:r>
            <a:r>
              <a:rPr lang="pt-BR" sz="1200" kern="1200" dirty="0" smtClean="0">
                <a:solidFill>
                  <a:schemeClr val="tx1"/>
                </a:solidFill>
                <a:effectLst/>
                <a:latin typeface="+mn-lt"/>
                <a:ea typeface="+mn-ea"/>
                <a:cs typeface="+mn-cs"/>
              </a:rPr>
              <a:t> não é direcionado para humanos e sim para outros programas.</a:t>
            </a:r>
            <a:br>
              <a:rPr lang="pt-BR" sz="1200" kern="1200" dirty="0" smtClean="0">
                <a:solidFill>
                  <a:schemeClr val="tx1"/>
                </a:solidFill>
                <a:effectLst/>
                <a:latin typeface="+mn-lt"/>
                <a:ea typeface="+mn-ea"/>
                <a:cs typeface="+mn-cs"/>
              </a:rPr>
            </a:br>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2</a:t>
            </a:fld>
            <a:endParaRPr lang="pt-BR"/>
          </a:p>
        </p:txBody>
      </p:sp>
    </p:spTree>
    <p:extLst>
      <p:ext uri="{BB962C8B-B14F-4D97-AF65-F5344CB8AC3E}">
        <p14:creationId xmlns:p14="http://schemas.microsoft.com/office/powerpoint/2010/main" val="2084900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7</a:t>
            </a:fld>
            <a:endParaRPr lang="pt-BR"/>
          </a:p>
        </p:txBody>
      </p:sp>
    </p:spTree>
    <p:extLst>
      <p:ext uri="{BB962C8B-B14F-4D97-AF65-F5344CB8AC3E}">
        <p14:creationId xmlns:p14="http://schemas.microsoft.com/office/powerpoint/2010/main" val="30220000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15</a:t>
            </a:fld>
            <a:endParaRPr lang="pt-BR"/>
          </a:p>
        </p:txBody>
      </p:sp>
    </p:spTree>
    <p:extLst>
      <p:ext uri="{BB962C8B-B14F-4D97-AF65-F5344CB8AC3E}">
        <p14:creationId xmlns:p14="http://schemas.microsoft.com/office/powerpoint/2010/main" val="33413732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51</a:t>
            </a:fld>
            <a:endParaRPr lang="pt-BR"/>
          </a:p>
        </p:txBody>
      </p:sp>
    </p:spTree>
    <p:extLst>
      <p:ext uri="{BB962C8B-B14F-4D97-AF65-F5344CB8AC3E}">
        <p14:creationId xmlns:p14="http://schemas.microsoft.com/office/powerpoint/2010/main" val="383541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pt-BR" smtClean="0"/>
              <a:t>Clique para editar o título mestre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smtClean="0"/>
              <a:t>Clique para editar o estilo do subtítulo mestre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smtClean="0"/>
              <a:t>Clique para editar o título mestre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smtClean="0"/>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pt-BR" smtClean="0"/>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pt-BR" smtClean="0"/>
              <a:t>Clique para editar o título mestre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pt-BR" smtClean="0"/>
              <a:t>Clique para editar o título mestre</a:t>
            </a:r>
            <a:endParaRPr lang="en-US" dirty="0"/>
          </a:p>
        </p:txBody>
      </p:sp>
      <p:sp>
        <p:nvSpPr>
          <p:cNvPr id="3" name="Content Placeholder 2"/>
          <p:cNvSpPr>
            <a:spLocks noGrp="1"/>
          </p:cNvSpPr>
          <p:nvPr>
            <p:ph idx="1"/>
          </p:nvPr>
        </p:nvSpPr>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5/28/2018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smtClean="0"/>
              <a:t>Clique para editar o título mestre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pt-BR" smtClean="0"/>
              <a:t>Clique para editar o título mestre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pt-BR" smtClean="0"/>
              <a:t>Clique para editar o título mestre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42A54C80-263E-416B-A8E0-580EDEADCBDC}" type="datetimeFigureOut">
              <a:rPr lang="en-US" dirty="0"/>
              <a:t>5/28/2018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pt-BR" smtClean="0"/>
              <a:t>Clique para editar o título mestre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B61BEF0D-F0BB-DE4B-95CE-6DB70DBA9567}" type="datetimeFigureOut">
              <a:rPr lang="en-US" dirty="0"/>
              <a:pPr/>
              <a:t>5/28/2018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pt-BR" smtClean="0"/>
              <a:t>Clique para editar o título mestre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5/28/2018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ntu.edu.sg/home/ehchua/programming/webprogramming/HTTP_Basics.html"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en.wikibooks.org/wiki/Communication_Networks/HTTP_Protoco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httpstatuses.com/"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www.semeru.com.br/blog/wp-content/uploads/2015/12/image2.png"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www.restapitutorial.com/httpstatuscodes.html"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labs.omniti.com/labs/jsend"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tools.ietf.org/html/rfc5789"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github.com/nbarbettini/SimpleTokenProvider" TargetMode="External"/><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8" Type="http://schemas.openxmlformats.org/officeDocument/2006/relationships/hyperlink" Target="https://dzone.com/articles/introduction-to-restful-web-service-a-jax-rs-speci" TargetMode="External"/><Relationship Id="rId3" Type="http://schemas.openxmlformats.org/officeDocument/2006/relationships/hyperlink" Target="https://nordicapis.com/introduction-to-api-versioning-best-practices/" TargetMode="External"/><Relationship Id="rId7" Type="http://schemas.openxmlformats.org/officeDocument/2006/relationships/hyperlink" Target="http://www.restapitutorial.com/lessons/httpmethods.html" TargetMode="External"/><Relationship Id="rId2" Type="http://schemas.openxmlformats.org/officeDocument/2006/relationships/hyperlink" Target="http://www.semeru.com.br/blog/tag/rest/page/2/" TargetMode="External"/><Relationship Id="rId1" Type="http://schemas.openxmlformats.org/officeDocument/2006/relationships/slideLayout" Target="../slideLayouts/slideLayout2.xml"/><Relationship Id="rId6" Type="http://schemas.openxmlformats.org/officeDocument/2006/relationships/hyperlink" Target="http://restcookbook.com/Basics/hateoas/" TargetMode="External"/><Relationship Id="rId5" Type="http://schemas.openxmlformats.org/officeDocument/2006/relationships/hyperlink" Target="http://www.tutorialspoint.com/http/http_methods.htm" TargetMode="External"/><Relationship Id="rId4" Type="http://schemas.openxmlformats.org/officeDocument/2006/relationships/hyperlink" Target="http://docs.jboss.org/resteasy/docs/3.0.7.Final/userguide/html/" TargetMode="External"/></Relationships>
</file>

<file path=ppt/slides/_rels/slide58.xml.rels><?xml version="1.0" encoding="UTF-8" standalone="yes"?>
<Relationships xmlns="http://schemas.openxmlformats.org/package/2006/relationships"><Relationship Id="rId3" Type="http://schemas.openxmlformats.org/officeDocument/2006/relationships/hyperlink" Target="https://nordicapis.com/10-api-monitoring-tools/" TargetMode="External"/><Relationship Id="rId7" Type="http://schemas.openxmlformats.org/officeDocument/2006/relationships/hyperlink" Target="https://httpstatuses.com/" TargetMode="External"/><Relationship Id="rId2" Type="http://schemas.openxmlformats.org/officeDocument/2006/relationships/hyperlink" Target="https://nordicapis.com/tools-to-make-hateoas-compliance-easier/" TargetMode="External"/><Relationship Id="rId1" Type="http://schemas.openxmlformats.org/officeDocument/2006/relationships/slideLayout" Target="../slideLayouts/slideLayout2.xml"/><Relationship Id="rId6" Type="http://schemas.openxmlformats.org/officeDocument/2006/relationships/hyperlink" Target="https://en.wikibooks.org/wiki/Communication_Networks/HTTP_Protocol" TargetMode="External"/><Relationship Id="rId5" Type="http://schemas.openxmlformats.org/officeDocument/2006/relationships/hyperlink" Target="https://www.ntu.edu.sg/home/ehchua/programming/webprogramming/HTTP_Basics.html" TargetMode="External"/><Relationship Id="rId4" Type="http://schemas.openxmlformats.org/officeDocument/2006/relationships/hyperlink" Target="https://docs.trafficserver.apache.org/en/5.3.x/sdk/http-headers.en.html" TargetMode="External"/></Relationships>
</file>

<file path=ppt/slides/_rels/slide59.xml.rels><?xml version="1.0" encoding="UTF-8" standalone="yes"?>
<Relationships xmlns="http://schemas.openxmlformats.org/package/2006/relationships"><Relationship Id="rId3" Type="http://schemas.openxmlformats.org/officeDocument/2006/relationships/hyperlink" Target="https://github.com/Microsoft/aspnet-api-versioning/wiki/Versioning-via-the-URL-Path#aspnet-core" TargetMode="External"/><Relationship Id="rId2" Type="http://schemas.openxmlformats.org/officeDocument/2006/relationships/hyperlink" Target="https://tableless.com.br/features-que-sua-api-rest-precisa-ter-desde-o-inicio/" TargetMode="External"/><Relationship Id="rId1" Type="http://schemas.openxmlformats.org/officeDocument/2006/relationships/slideLayout" Target="../slideLayouts/slideLayout2.xml"/><Relationship Id="rId6" Type="http://schemas.openxmlformats.org/officeDocument/2006/relationships/hyperlink" Target="https://opensource.zalando.com/restful-api-guidelines/" TargetMode="External"/><Relationship Id="rId5" Type="http://schemas.openxmlformats.org/officeDocument/2006/relationships/hyperlink" Target="https://www.fortech.ro/rest-api-asp-net-core/" TargetMode="External"/><Relationship Id="rId4" Type="http://schemas.openxmlformats.org/officeDocument/2006/relationships/hyperlink" Target="http://idratherbewriting.com/learnapidoc/docapis_introtoapis.html" TargetMode="External"/></Relationships>
</file>

<file path=ppt/slides/_rels/slide6.xml.rels><?xml version="1.0" encoding="UTF-8" standalone="yes"?>
<Relationships xmlns="http://schemas.openxmlformats.org/package/2006/relationships"><Relationship Id="rId2" Type="http://schemas.openxmlformats.org/officeDocument/2006/relationships/hyperlink" Target="https://www.ibm.com/support/knowledgecenter/en/SSCQGF_7.2.0.3/com.ibm.IBMDI.doc_7.2.0.3/rg_restserverapi.html" TargetMode="Externa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arrayoutofindex.wordpress.com/2017/06/17/alcancando-a-gloria-rest-com-o-modelo-de-maturidade-de-richardson/" TargetMode="External"/><Relationship Id="rId2" Type="http://schemas.openxmlformats.org/officeDocument/2006/relationships/hyperlink" Target="http://www.boaglio.com/index.php/2016/11/03/modelo-de-maturidade-de-richardson-os-passos-para-a-gloria-do-rest/" TargetMode="External"/><Relationship Id="rId1" Type="http://schemas.openxmlformats.org/officeDocument/2006/relationships/slideLayout" Target="../slideLayouts/slideLayout2.xml"/><Relationship Id="rId4" Type="http://schemas.openxmlformats.org/officeDocument/2006/relationships/hyperlink" Target="http://fernandoanselmo.blogspot.com.br/2013/09/rest-modelo-de-maturidade-de-richardson.html"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0"/>
            <a:ext cx="12192000" cy="4053840"/>
          </a:xfrm>
        </p:spPr>
        <p:txBody>
          <a:bodyPr/>
          <a:lstStyle/>
          <a:p>
            <a:pPr algn="ctr"/>
            <a:r>
              <a:rPr lang="pt-BR" dirty="0" err="1" smtClean="0"/>
              <a:t>RESTFul</a:t>
            </a:r>
            <a:r>
              <a:rPr lang="pt-BR" dirty="0" smtClean="0"/>
              <a:t> </a:t>
            </a:r>
            <a:r>
              <a:rPr lang="pt-BR" dirty="0" err="1" smtClean="0"/>
              <a:t>API’s</a:t>
            </a:r>
            <a:r>
              <a:rPr lang="pt-BR" dirty="0" smtClean="0"/>
              <a:t> com ASP.NET</a:t>
            </a:r>
            <a:br>
              <a:rPr lang="pt-BR" dirty="0" smtClean="0"/>
            </a:br>
            <a:r>
              <a:rPr lang="pt-BR" dirty="0" smtClean="0"/>
              <a:t>Core 2.0 do Zero A Nuvem</a:t>
            </a:r>
            <a:endParaRPr lang="pt-BR" dirty="0"/>
          </a:p>
        </p:txBody>
      </p:sp>
    </p:spTree>
    <p:extLst>
      <p:ext uri="{BB962C8B-B14F-4D97-AF65-F5344CB8AC3E}">
        <p14:creationId xmlns:p14="http://schemas.microsoft.com/office/powerpoint/2010/main" val="20112759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5" name="Imagem 4"/>
          <p:cNvPicPr>
            <a:picLocks noChangeAspect="1"/>
          </p:cNvPicPr>
          <p:nvPr/>
        </p:nvPicPr>
        <p:blipFill>
          <a:blip r:embed="rId2"/>
          <a:stretch>
            <a:fillRect/>
          </a:stretch>
        </p:blipFill>
        <p:spPr>
          <a:xfrm>
            <a:off x="0" y="586133"/>
            <a:ext cx="12192000" cy="6403361"/>
          </a:xfrm>
          <a:prstGeom prst="rect">
            <a:avLst/>
          </a:prstGeom>
        </p:spPr>
      </p:pic>
      <p:sp>
        <p:nvSpPr>
          <p:cNvPr id="6" name="Título 1"/>
          <p:cNvSpPr txBox="1">
            <a:spLocks/>
          </p:cNvSpPr>
          <p:nvPr/>
        </p:nvSpPr>
        <p:spPr>
          <a:xfrm>
            <a:off x="4317357" y="19050"/>
            <a:ext cx="7690320"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3600" dirty="0" smtClean="0"/>
              <a:t>Quem usa </a:t>
            </a:r>
            <a:r>
              <a:rPr lang="pt-BR" sz="3600" dirty="0"/>
              <a:t>REST!</a:t>
            </a:r>
          </a:p>
        </p:txBody>
      </p:sp>
    </p:spTree>
    <p:extLst>
      <p:ext uri="{BB962C8B-B14F-4D97-AF65-F5344CB8AC3E}">
        <p14:creationId xmlns:p14="http://schemas.microsoft.com/office/powerpoint/2010/main" val="140807648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Request</a:t>
            </a:r>
            <a:endParaRPr lang="pt-BR" dirty="0"/>
          </a:p>
        </p:txBody>
      </p:sp>
      <p:sp>
        <p:nvSpPr>
          <p:cNvPr id="3" name="Espaço Reservado para Conteúdo 2"/>
          <p:cNvSpPr>
            <a:spLocks noGrp="1"/>
          </p:cNvSpPr>
          <p:nvPr>
            <p:ph idx="1"/>
          </p:nvPr>
        </p:nvSpPr>
        <p:spPr>
          <a:xfrm>
            <a:off x="0" y="533400"/>
            <a:ext cx="12192000" cy="6324601"/>
          </a:xfrm>
        </p:spPr>
        <p:txBody>
          <a:bodyPr>
            <a:normAutofit fontScale="92500" lnSpcReduction="20000"/>
          </a:bodyPr>
          <a:lstStyle/>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r>
              <a:rPr lang="pt-BR" sz="2400" dirty="0" smtClean="0">
                <a:hlinkClick r:id="rId2"/>
              </a:rPr>
              <a:t>https</a:t>
            </a:r>
            <a:r>
              <a:rPr lang="pt-BR" sz="2400" dirty="0">
                <a:hlinkClick r:id="rId2"/>
              </a:rPr>
              <a:t>://</a:t>
            </a:r>
            <a:r>
              <a:rPr lang="pt-BR" sz="2400" dirty="0" smtClean="0">
                <a:hlinkClick r:id="rId2"/>
              </a:rPr>
              <a:t>www.ntu.edu.sg/home/ehchua/programming/webprogramming/HTTP_Basics.html</a:t>
            </a:r>
            <a:endParaRPr lang="pt-BR" sz="2400" dirty="0" smtClean="0"/>
          </a:p>
          <a:p>
            <a:pPr marL="0" indent="0" algn="ctr">
              <a:buNone/>
            </a:pPr>
            <a:endParaRPr lang="pt-BR" sz="2400" b="1" dirty="0"/>
          </a:p>
        </p:txBody>
      </p:sp>
      <p:pic>
        <p:nvPicPr>
          <p:cNvPr id="1034" name="Picture 10" descr="https://www.ntu.edu.sg/home/ehchua/programming/webprogramming/images/HTTP_RequestMessageExamp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4412" y="2209478"/>
            <a:ext cx="8823175" cy="29724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578388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Response</a:t>
            </a:r>
            <a:endParaRPr lang="pt-BR" dirty="0"/>
          </a:p>
        </p:txBody>
      </p:sp>
      <p:sp>
        <p:nvSpPr>
          <p:cNvPr id="3" name="Espaço Reservado para Conteúdo 2"/>
          <p:cNvSpPr>
            <a:spLocks noGrp="1"/>
          </p:cNvSpPr>
          <p:nvPr>
            <p:ph idx="1"/>
          </p:nvPr>
        </p:nvSpPr>
        <p:spPr>
          <a:xfrm>
            <a:off x="0" y="533400"/>
            <a:ext cx="12192000" cy="6324601"/>
          </a:xfrm>
        </p:spPr>
        <p:txBody>
          <a:bodyPr>
            <a:normAutofit fontScale="92500" lnSpcReduction="10000"/>
          </a:bodyPr>
          <a:lstStyle/>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r>
              <a:rPr lang="pt-BR" sz="2400" dirty="0" smtClean="0">
                <a:hlinkClick r:id="rId2"/>
              </a:rPr>
              <a:t>https</a:t>
            </a:r>
            <a:r>
              <a:rPr lang="pt-BR" sz="2400" dirty="0">
                <a:hlinkClick r:id="rId2"/>
              </a:rPr>
              <a:t>://</a:t>
            </a:r>
            <a:r>
              <a:rPr lang="pt-BR" sz="2400" dirty="0" smtClean="0">
                <a:hlinkClick r:id="rId2"/>
              </a:rPr>
              <a:t>en.wikibooks.org/wiki/Communication_Networks/HTTP_Protocol</a:t>
            </a:r>
            <a:endParaRPr lang="pt-BR" sz="2400" dirty="0" smtClean="0"/>
          </a:p>
          <a:p>
            <a:pPr marL="0" indent="0" algn="ctr">
              <a:buNone/>
            </a:pPr>
            <a:endParaRPr lang="pt-BR" sz="2400" b="1" dirty="0"/>
          </a:p>
        </p:txBody>
      </p:sp>
      <p:pic>
        <p:nvPicPr>
          <p:cNvPr id="1030" name="Picture 6" descr="https://www.ntu.edu.sg/home/ehchua/programming/webprogramming/images/HTTP_ResponseMessageExamp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7489" y="2273641"/>
            <a:ext cx="8440575" cy="3201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544766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486663" cy="1320800"/>
          </a:xfrm>
        </p:spPr>
        <p:txBody>
          <a:bodyPr/>
          <a:lstStyle/>
          <a:p>
            <a:pPr algn="ctr"/>
            <a:r>
              <a:rPr lang="pt-BR" b="1" dirty="0" smtClean="0"/>
              <a:t>Tipos </a:t>
            </a:r>
            <a:r>
              <a:rPr lang="pt-BR" b="1" dirty="0"/>
              <a:t>de Parâmetros - Path </a:t>
            </a:r>
            <a:r>
              <a:rPr lang="pt-BR" b="1" dirty="0" err="1"/>
              <a:t>Params</a:t>
            </a:r>
            <a:endParaRPr lang="pt-BR" dirty="0"/>
          </a:p>
        </p:txBody>
      </p:sp>
      <p:pic>
        <p:nvPicPr>
          <p:cNvPr id="4" name="Espaço Reservado para Conteúdo 3"/>
          <p:cNvPicPr>
            <a:picLocks noGrp="1" noChangeAspect="1"/>
          </p:cNvPicPr>
          <p:nvPr>
            <p:ph idx="1"/>
          </p:nvPr>
        </p:nvPicPr>
        <p:blipFill>
          <a:blip r:embed="rId2"/>
          <a:stretch>
            <a:fillRect/>
          </a:stretch>
        </p:blipFill>
        <p:spPr>
          <a:xfrm>
            <a:off x="-12689" y="1930801"/>
            <a:ext cx="12642226" cy="2594900"/>
          </a:xfrm>
          <a:prstGeom prst="rect">
            <a:avLst/>
          </a:prstGeom>
        </p:spPr>
      </p:pic>
    </p:spTree>
    <p:extLst>
      <p:ext uri="{BB962C8B-B14F-4D97-AF65-F5344CB8AC3E}">
        <p14:creationId xmlns:p14="http://schemas.microsoft.com/office/powerpoint/2010/main" val="158694647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741306" cy="1320800"/>
          </a:xfrm>
        </p:spPr>
        <p:txBody>
          <a:bodyPr/>
          <a:lstStyle/>
          <a:p>
            <a:pPr algn="ctr"/>
            <a:r>
              <a:rPr lang="pt-BR" b="1" dirty="0" smtClean="0"/>
              <a:t>Tipos </a:t>
            </a:r>
            <a:r>
              <a:rPr lang="pt-BR" b="1" dirty="0"/>
              <a:t>de Parâmetros </a:t>
            </a:r>
            <a:r>
              <a:rPr lang="pt-BR" b="1" dirty="0" smtClean="0"/>
              <a:t>– Query </a:t>
            </a:r>
            <a:r>
              <a:rPr lang="pt-BR" b="1" dirty="0" err="1" smtClean="0"/>
              <a:t>Params</a:t>
            </a:r>
            <a:endParaRPr lang="pt-BR" dirty="0"/>
          </a:p>
        </p:txBody>
      </p:sp>
      <p:pic>
        <p:nvPicPr>
          <p:cNvPr id="4" name="Espaço Reservado para Conteúdo 3"/>
          <p:cNvPicPr>
            <a:picLocks noGrp="1" noChangeAspect="1"/>
          </p:cNvPicPr>
          <p:nvPr>
            <p:ph idx="1"/>
          </p:nvPr>
        </p:nvPicPr>
        <p:blipFill>
          <a:blip r:embed="rId2"/>
          <a:stretch>
            <a:fillRect/>
          </a:stretch>
        </p:blipFill>
        <p:spPr>
          <a:xfrm>
            <a:off x="-1" y="2395959"/>
            <a:ext cx="12195257" cy="2546431"/>
          </a:xfrm>
          <a:prstGeom prst="rect">
            <a:avLst/>
          </a:prstGeom>
        </p:spPr>
      </p:pic>
    </p:spTree>
    <p:extLst>
      <p:ext uri="{BB962C8B-B14F-4D97-AF65-F5344CB8AC3E}">
        <p14:creationId xmlns:p14="http://schemas.microsoft.com/office/powerpoint/2010/main" val="30428362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278319" cy="1320800"/>
          </a:xfrm>
        </p:spPr>
        <p:txBody>
          <a:bodyPr/>
          <a:lstStyle/>
          <a:p>
            <a:pPr algn="ctr"/>
            <a:r>
              <a:rPr lang="pt-BR" b="1" dirty="0" smtClean="0"/>
              <a:t>Tipos </a:t>
            </a:r>
            <a:r>
              <a:rPr lang="pt-BR" b="1" dirty="0"/>
              <a:t>de Parâmetros - Header </a:t>
            </a:r>
            <a:r>
              <a:rPr lang="pt-BR" b="1" dirty="0" err="1"/>
              <a:t>Params</a:t>
            </a:r>
            <a:endParaRPr lang="pt-BR" dirty="0"/>
          </a:p>
        </p:txBody>
      </p:sp>
      <p:pic>
        <p:nvPicPr>
          <p:cNvPr id="4" name="Espaço Reservado para Conteúdo 3"/>
          <p:cNvPicPr>
            <a:picLocks noGrp="1" noChangeAspect="1"/>
          </p:cNvPicPr>
          <p:nvPr>
            <p:ph idx="1"/>
          </p:nvPr>
        </p:nvPicPr>
        <p:blipFill>
          <a:blip r:embed="rId3"/>
          <a:stretch>
            <a:fillRect/>
          </a:stretch>
        </p:blipFill>
        <p:spPr>
          <a:xfrm>
            <a:off x="0" y="2059882"/>
            <a:ext cx="12192000" cy="3237759"/>
          </a:xfrm>
          <a:prstGeom prst="rect">
            <a:avLst/>
          </a:prstGeom>
        </p:spPr>
      </p:pic>
    </p:spTree>
    <p:extLst>
      <p:ext uri="{BB962C8B-B14F-4D97-AF65-F5344CB8AC3E}">
        <p14:creationId xmlns:p14="http://schemas.microsoft.com/office/powerpoint/2010/main" val="276452567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428790" cy="1320800"/>
          </a:xfrm>
        </p:spPr>
        <p:txBody>
          <a:bodyPr/>
          <a:lstStyle/>
          <a:p>
            <a:pPr algn="ctr"/>
            <a:r>
              <a:rPr lang="pt-BR" b="1" dirty="0" smtClean="0"/>
              <a:t>Tipos </a:t>
            </a:r>
            <a:r>
              <a:rPr lang="pt-BR" b="1" dirty="0"/>
              <a:t>de Parâmetros - </a:t>
            </a:r>
            <a:r>
              <a:rPr lang="pt-BR" b="1" dirty="0" err="1"/>
              <a:t>Body</a:t>
            </a:r>
            <a:r>
              <a:rPr lang="pt-BR" b="1" dirty="0"/>
              <a:t> </a:t>
            </a:r>
            <a:r>
              <a:rPr lang="pt-BR" b="1" dirty="0" err="1"/>
              <a:t>Params</a:t>
            </a:r>
            <a:endParaRPr lang="pt-BR" dirty="0"/>
          </a:p>
        </p:txBody>
      </p:sp>
      <p:pic>
        <p:nvPicPr>
          <p:cNvPr id="4" name="Espaço Reservado para Conteúdo 3"/>
          <p:cNvPicPr>
            <a:picLocks noGrp="1" noChangeAspect="1"/>
          </p:cNvPicPr>
          <p:nvPr>
            <p:ph idx="1"/>
          </p:nvPr>
        </p:nvPicPr>
        <p:blipFill>
          <a:blip r:embed="rId2"/>
          <a:stretch>
            <a:fillRect/>
          </a:stretch>
        </p:blipFill>
        <p:spPr>
          <a:xfrm>
            <a:off x="0" y="1574157"/>
            <a:ext cx="12497740" cy="3900668"/>
          </a:xfrm>
          <a:prstGeom prst="rect">
            <a:avLst/>
          </a:prstGeom>
        </p:spPr>
      </p:pic>
    </p:spTree>
    <p:extLst>
      <p:ext uri="{BB962C8B-B14F-4D97-AF65-F5344CB8AC3E}">
        <p14:creationId xmlns:p14="http://schemas.microsoft.com/office/powerpoint/2010/main" val="398432929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0" y="99791"/>
            <a:ext cx="12192000" cy="6658417"/>
          </a:xfrm>
          <a:prstGeom prst="rect">
            <a:avLst/>
          </a:prstGeom>
        </p:spPr>
      </p:pic>
      <p:sp>
        <p:nvSpPr>
          <p:cNvPr id="4" name="Título 1"/>
          <p:cNvSpPr>
            <a:spLocks noGrp="1"/>
          </p:cNvSpPr>
          <p:nvPr>
            <p:ph type="title"/>
          </p:nvPr>
        </p:nvSpPr>
        <p:spPr>
          <a:xfrm>
            <a:off x="2230717" y="228043"/>
            <a:ext cx="8229600" cy="990600"/>
          </a:xfrm>
        </p:spPr>
        <p:txBody>
          <a:bodyPr>
            <a:normAutofit/>
          </a:bodyPr>
          <a:lstStyle/>
          <a:p>
            <a:pPr algn="ctr"/>
            <a:r>
              <a:rPr lang="pt-BR" b="1" dirty="0">
                <a:solidFill>
                  <a:schemeClr val="tx1"/>
                </a:solidFill>
              </a:rPr>
              <a:t>HTTP Status Codes</a:t>
            </a:r>
            <a:endParaRPr lang="pt-BR" dirty="0">
              <a:solidFill>
                <a:schemeClr val="tx1"/>
              </a:solidFill>
            </a:endParaRPr>
          </a:p>
        </p:txBody>
      </p:sp>
    </p:spTree>
    <p:extLst>
      <p:ext uri="{BB962C8B-B14F-4D97-AF65-F5344CB8AC3E}">
        <p14:creationId xmlns:p14="http://schemas.microsoft.com/office/powerpoint/2010/main" val="336883283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a:t>HTTP Status </a:t>
            </a:r>
            <a:r>
              <a:rPr lang="pt-BR" b="1" dirty="0" smtClean="0"/>
              <a:t>Codes</a:t>
            </a:r>
            <a:endParaRPr lang="pt-BR" dirty="0"/>
          </a:p>
        </p:txBody>
      </p:sp>
      <p:sp>
        <p:nvSpPr>
          <p:cNvPr id="3" name="Espaço Reservado para Conteúdo 2"/>
          <p:cNvSpPr>
            <a:spLocks noGrp="1"/>
          </p:cNvSpPr>
          <p:nvPr>
            <p:ph idx="1"/>
          </p:nvPr>
        </p:nvSpPr>
        <p:spPr>
          <a:xfrm>
            <a:off x="0" y="533400"/>
            <a:ext cx="12192000" cy="6324601"/>
          </a:xfrm>
        </p:spPr>
        <p:txBody>
          <a:bodyPr>
            <a:normAutofit fontScale="92500" lnSpcReduction="10000"/>
          </a:bodyPr>
          <a:lstStyle/>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r>
              <a:rPr lang="pt-BR" sz="2400" dirty="0" smtClean="0">
                <a:hlinkClick r:id="rId2"/>
              </a:rPr>
              <a:t>https</a:t>
            </a:r>
            <a:r>
              <a:rPr lang="pt-BR" sz="2400" dirty="0">
                <a:hlinkClick r:id="rId2"/>
              </a:rPr>
              <a:t>://httpstatuses.com</a:t>
            </a:r>
            <a:r>
              <a:rPr lang="pt-BR" sz="2400" dirty="0" smtClean="0">
                <a:hlinkClick r:id="rId2"/>
              </a:rPr>
              <a:t>/</a:t>
            </a:r>
            <a:endParaRPr lang="pt-BR" sz="2400" dirty="0" smtClean="0"/>
          </a:p>
          <a:p>
            <a:endParaRPr lang="pt-BR" sz="2400" b="1" dirty="0"/>
          </a:p>
        </p:txBody>
      </p:sp>
      <p:pic>
        <p:nvPicPr>
          <p:cNvPr id="4" name="Imagem 3"/>
          <p:cNvPicPr>
            <a:picLocks noChangeAspect="1"/>
          </p:cNvPicPr>
          <p:nvPr/>
        </p:nvPicPr>
        <p:blipFill>
          <a:blip r:embed="rId3"/>
          <a:stretch>
            <a:fillRect/>
          </a:stretch>
        </p:blipFill>
        <p:spPr>
          <a:xfrm>
            <a:off x="266700" y="533400"/>
            <a:ext cx="11658600" cy="5654089"/>
          </a:xfrm>
          <a:prstGeom prst="rect">
            <a:avLst/>
          </a:prstGeom>
        </p:spPr>
      </p:pic>
    </p:spTree>
    <p:extLst>
      <p:ext uri="{BB962C8B-B14F-4D97-AF65-F5344CB8AC3E}">
        <p14:creationId xmlns:p14="http://schemas.microsoft.com/office/powerpoint/2010/main" val="17725301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HTTP Status Codes em Serviços REST</a:t>
            </a:r>
            <a:endParaRPr lang="pt-BR" dirty="0"/>
          </a:p>
        </p:txBody>
      </p:sp>
      <p:sp>
        <p:nvSpPr>
          <p:cNvPr id="3" name="Espaço Reservado para Conteúdo 2"/>
          <p:cNvSpPr>
            <a:spLocks noGrp="1"/>
          </p:cNvSpPr>
          <p:nvPr>
            <p:ph idx="1"/>
          </p:nvPr>
        </p:nvSpPr>
        <p:spPr>
          <a:xfrm>
            <a:off x="677334" y="2160589"/>
            <a:ext cx="8596668" cy="4697411"/>
          </a:xfrm>
        </p:spPr>
        <p:txBody>
          <a:bodyPr>
            <a:normAutofit fontScale="92500"/>
          </a:bodyPr>
          <a:lstStyle/>
          <a:p>
            <a:r>
              <a:rPr lang="pt-BR" sz="2400" b="1" dirty="0"/>
              <a:t>200 OK</a:t>
            </a:r>
            <a:r>
              <a:rPr lang="pt-BR" sz="2400" dirty="0"/>
              <a:t> – Request de criação ou deleção executada com sucesso.</a:t>
            </a:r>
            <a:br>
              <a:rPr lang="pt-BR" sz="2400" dirty="0"/>
            </a:br>
            <a:r>
              <a:rPr lang="pt-BR" sz="2400" dirty="0"/>
              <a:t/>
            </a:r>
            <a:br>
              <a:rPr lang="pt-BR" sz="2400" dirty="0"/>
            </a:br>
            <a:r>
              <a:rPr lang="pt-BR" sz="2400" dirty="0"/>
              <a:t/>
            </a:r>
            <a:br>
              <a:rPr lang="pt-BR" sz="2400" dirty="0"/>
            </a:br>
            <a:r>
              <a:rPr lang="pt-BR" sz="2400" b="1" dirty="0"/>
              <a:t>201 Created</a:t>
            </a:r>
            <a:r>
              <a:rPr lang="pt-BR" sz="2400" dirty="0"/>
              <a:t> – Criação de uma fila, tópico, fila temporária, tópico temporária, session, producer, consumer, listener, queue browser ou mensagem realizada com sucesso.</a:t>
            </a:r>
            <a:br>
              <a:rPr lang="pt-BR" sz="2400" dirty="0"/>
            </a:br>
            <a:r>
              <a:rPr lang="pt-BR" sz="2400" dirty="0"/>
              <a:t/>
            </a:r>
            <a:br>
              <a:rPr lang="pt-BR" sz="2400" dirty="0"/>
            </a:br>
            <a:r>
              <a:rPr lang="pt-BR" sz="2400" dirty="0"/>
              <a:t/>
            </a:r>
            <a:br>
              <a:rPr lang="pt-BR" sz="2400" dirty="0"/>
            </a:br>
            <a:r>
              <a:rPr lang="pt-BR" sz="2400" b="1" dirty="0"/>
              <a:t>204 No Content</a:t>
            </a:r>
            <a:r>
              <a:rPr lang="pt-BR" sz="2400" dirty="0"/>
              <a:t> – deleção de uma fila, tópico, sessão, producer ou listener bem sucedida mas sem retorno de conteúdo.</a:t>
            </a:r>
            <a:br>
              <a:rPr lang="pt-BR" sz="2400" dirty="0"/>
            </a:br>
            <a:endParaRPr lang="pt-BR" sz="2400" dirty="0"/>
          </a:p>
        </p:txBody>
      </p:sp>
    </p:spTree>
    <p:extLst>
      <p:ext uri="{BB962C8B-B14F-4D97-AF65-F5344CB8AC3E}">
        <p14:creationId xmlns:p14="http://schemas.microsoft.com/office/powerpoint/2010/main" val="17322060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Resultado de imagem para Indo alÃ©m do RESTFu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1"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Título 1"/>
          <p:cNvSpPr>
            <a:spLocks noGrp="1"/>
          </p:cNvSpPr>
          <p:nvPr>
            <p:ph type="title"/>
          </p:nvPr>
        </p:nvSpPr>
        <p:spPr>
          <a:xfrm>
            <a:off x="2161270" y="2933700"/>
            <a:ext cx="8229600" cy="990600"/>
          </a:xfrm>
        </p:spPr>
        <p:txBody>
          <a:bodyPr>
            <a:normAutofit/>
          </a:bodyPr>
          <a:lstStyle/>
          <a:p>
            <a:pPr algn="ctr"/>
            <a:r>
              <a:rPr lang="en-US" sz="4400" b="1" dirty="0" smtClean="0">
                <a:solidFill>
                  <a:srgbClr val="FFFF00"/>
                </a:solidFill>
              </a:rPr>
              <a:t>O que </a:t>
            </a:r>
            <a:r>
              <a:rPr lang="en-US" sz="4400" b="1" dirty="0" err="1" smtClean="0">
                <a:solidFill>
                  <a:srgbClr val="FFFF00"/>
                </a:solidFill>
              </a:rPr>
              <a:t>são</a:t>
            </a:r>
            <a:r>
              <a:rPr lang="en-US" sz="4400" b="1" dirty="0" smtClean="0">
                <a:solidFill>
                  <a:srgbClr val="FFFF00"/>
                </a:solidFill>
              </a:rPr>
              <a:t> </a:t>
            </a:r>
            <a:r>
              <a:rPr lang="en-US" sz="4400" b="1" dirty="0" err="1" smtClean="0">
                <a:solidFill>
                  <a:srgbClr val="FFFF00"/>
                </a:solidFill>
              </a:rPr>
              <a:t>Webservices</a:t>
            </a:r>
            <a:endParaRPr lang="pt-BR" sz="4400" b="1" dirty="0">
              <a:solidFill>
                <a:srgbClr val="FFFF00"/>
              </a:solidFill>
            </a:endParaRPr>
          </a:p>
        </p:txBody>
      </p:sp>
    </p:spTree>
    <p:extLst>
      <p:ext uri="{BB962C8B-B14F-4D97-AF65-F5344CB8AC3E}">
        <p14:creationId xmlns:p14="http://schemas.microsoft.com/office/powerpoint/2010/main" val="16192926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HTTP Status Codes em Serviços REST</a:t>
            </a:r>
            <a:endParaRPr lang="pt-BR" dirty="0"/>
          </a:p>
        </p:txBody>
      </p:sp>
      <p:sp>
        <p:nvSpPr>
          <p:cNvPr id="3" name="Espaço Reservado para Conteúdo 2"/>
          <p:cNvSpPr>
            <a:spLocks noGrp="1"/>
          </p:cNvSpPr>
          <p:nvPr>
            <p:ph idx="1"/>
          </p:nvPr>
        </p:nvSpPr>
        <p:spPr>
          <a:xfrm>
            <a:off x="677334" y="2160589"/>
            <a:ext cx="8596668" cy="4697411"/>
          </a:xfrm>
        </p:spPr>
        <p:txBody>
          <a:bodyPr>
            <a:normAutofit fontScale="92500" lnSpcReduction="10000"/>
          </a:bodyPr>
          <a:lstStyle/>
          <a:p>
            <a:r>
              <a:rPr lang="pt-BR" sz="2400" b="1" dirty="0" smtClean="0"/>
              <a:t>400 </a:t>
            </a:r>
            <a:r>
              <a:rPr lang="pt-BR" sz="2400" b="1" dirty="0"/>
              <a:t>Bad Request</a:t>
            </a:r>
            <a:r>
              <a:rPr lang="pt-BR" sz="2400" dirty="0"/>
              <a:t> – O path informado está em um formato incorreto, um parâmetro ou valor do corpo da requisição não está formatado corretamente ou um parâmetro obrigatório não foi informado,</a:t>
            </a:r>
            <a:br>
              <a:rPr lang="pt-BR" sz="2400" dirty="0"/>
            </a:br>
            <a:r>
              <a:rPr lang="pt-BR" sz="2400" dirty="0"/>
              <a:t>ou está formatado corretamente mas pode estar eventualmente inválido (por exemplo, o ID informado não existe – NullPointerException, o conteúdo retornado é muito grande ou o ID informado já está em uso).</a:t>
            </a:r>
            <a:br>
              <a:rPr lang="pt-BR" sz="2400" dirty="0"/>
            </a:br>
            <a:endParaRPr lang="pt-BR" sz="2400" dirty="0" smtClean="0"/>
          </a:p>
          <a:p>
            <a:r>
              <a:rPr lang="pt-BR" sz="2400" b="1" dirty="0"/>
              <a:t>401 </a:t>
            </a:r>
            <a:r>
              <a:rPr lang="pt-BR" sz="2400" b="1" dirty="0" err="1" smtClean="0"/>
              <a:t>Unauthorized</a:t>
            </a:r>
            <a:r>
              <a:rPr lang="pt-BR" sz="2400" dirty="0"/>
              <a:t> – O cliente não tem </a:t>
            </a:r>
            <a:r>
              <a:rPr lang="pt-BR" sz="2400" dirty="0" smtClean="0"/>
              <a:t>autorização </a:t>
            </a:r>
            <a:r>
              <a:rPr lang="pt-BR" sz="2400" dirty="0"/>
              <a:t>para executar requisições na operação em questão</a:t>
            </a:r>
            <a:r>
              <a:rPr lang="pt-BR" sz="2400" dirty="0" smtClean="0"/>
              <a:t>.</a:t>
            </a:r>
          </a:p>
          <a:p>
            <a:endParaRPr lang="pt-BR" sz="2400" b="1" dirty="0"/>
          </a:p>
          <a:p>
            <a:r>
              <a:rPr lang="pt-BR" sz="2400" b="1" dirty="0" smtClean="0"/>
              <a:t>403 </a:t>
            </a:r>
            <a:r>
              <a:rPr lang="pt-BR" sz="2400" b="1" dirty="0" err="1"/>
              <a:t>Forbidden</a:t>
            </a:r>
            <a:r>
              <a:rPr lang="pt-BR" sz="2400" dirty="0"/>
              <a:t> – </a:t>
            </a:r>
            <a:r>
              <a:rPr lang="pt-BR" sz="2400" dirty="0" smtClean="0"/>
              <a:t>O </a:t>
            </a:r>
            <a:r>
              <a:rPr lang="pt-BR" sz="2400" dirty="0"/>
              <a:t>cliente não tem permissão para executar requisições na operação em questão.</a:t>
            </a:r>
          </a:p>
        </p:txBody>
      </p:sp>
    </p:spTree>
    <p:extLst>
      <p:ext uri="{BB962C8B-B14F-4D97-AF65-F5344CB8AC3E}">
        <p14:creationId xmlns:p14="http://schemas.microsoft.com/office/powerpoint/2010/main" val="73771723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HTTP Status Codes em Serviços REST</a:t>
            </a:r>
            <a:endParaRPr lang="pt-BR" dirty="0"/>
          </a:p>
        </p:txBody>
      </p:sp>
      <p:sp>
        <p:nvSpPr>
          <p:cNvPr id="3" name="Espaço Reservado para Conteúdo 2"/>
          <p:cNvSpPr>
            <a:spLocks noGrp="1"/>
          </p:cNvSpPr>
          <p:nvPr>
            <p:ph idx="1"/>
          </p:nvPr>
        </p:nvSpPr>
        <p:spPr>
          <a:xfrm>
            <a:off x="677334" y="2160589"/>
            <a:ext cx="8596668" cy="4697411"/>
          </a:xfrm>
        </p:spPr>
        <p:txBody>
          <a:bodyPr>
            <a:normAutofit fontScale="92500" lnSpcReduction="10000"/>
          </a:bodyPr>
          <a:lstStyle/>
          <a:p>
            <a:r>
              <a:rPr lang="pt-BR" sz="2400" b="1" dirty="0"/>
              <a:t>404 </a:t>
            </a:r>
            <a:r>
              <a:rPr lang="pt-BR" sz="2400" b="1" dirty="0" err="1"/>
              <a:t>Not</a:t>
            </a:r>
            <a:r>
              <a:rPr lang="pt-BR" sz="2400" b="1" dirty="0"/>
              <a:t> </a:t>
            </a:r>
            <a:r>
              <a:rPr lang="pt-BR" sz="2400" b="1" dirty="0" err="1"/>
              <a:t>Found</a:t>
            </a:r>
            <a:r>
              <a:rPr lang="pt-BR" sz="2400" dirty="0"/>
              <a:t> – o objeto requisitado pelo path não </a:t>
            </a:r>
            <a:r>
              <a:rPr lang="pt-BR" sz="2400" dirty="0" smtClean="0"/>
              <a:t>existe (NullPointerException ou </a:t>
            </a:r>
            <a:r>
              <a:rPr lang="pt-BR" sz="2400" dirty="0" err="1" smtClean="0"/>
              <a:t>NullReferenceException</a:t>
            </a:r>
            <a:r>
              <a:rPr lang="pt-BR" sz="2400" dirty="0" smtClean="0"/>
              <a:t>).</a:t>
            </a:r>
            <a:r>
              <a:rPr lang="pt-BR" sz="2400" dirty="0"/>
              <a:t/>
            </a:r>
            <a:br>
              <a:rPr lang="pt-BR" sz="2400" dirty="0"/>
            </a:br>
            <a:r>
              <a:rPr lang="pt-BR" sz="2400" dirty="0"/>
              <a:t/>
            </a:r>
            <a:br>
              <a:rPr lang="pt-BR" sz="2400" dirty="0"/>
            </a:br>
            <a:r>
              <a:rPr lang="pt-BR" sz="2400" dirty="0"/>
              <a:t/>
            </a:r>
            <a:br>
              <a:rPr lang="pt-BR" sz="2400" dirty="0"/>
            </a:br>
            <a:r>
              <a:rPr lang="pt-BR" sz="2400" b="1" dirty="0"/>
              <a:t>405 Method </a:t>
            </a:r>
            <a:r>
              <a:rPr lang="pt-BR" sz="2400" b="1" dirty="0" err="1"/>
              <a:t>Not</a:t>
            </a:r>
            <a:r>
              <a:rPr lang="pt-BR" sz="2400" b="1" dirty="0"/>
              <a:t> </a:t>
            </a:r>
            <a:r>
              <a:rPr lang="pt-BR" sz="2400" b="1" dirty="0" err="1"/>
              <a:t>Allowed</a:t>
            </a:r>
            <a:r>
              <a:rPr lang="pt-BR" sz="2400" dirty="0"/>
              <a:t> – O usuário não tem permissão de acesso ao path.</a:t>
            </a:r>
            <a:br>
              <a:rPr lang="pt-BR" sz="2400" dirty="0"/>
            </a:br>
            <a:r>
              <a:rPr lang="pt-BR" sz="2400" dirty="0"/>
              <a:t/>
            </a:r>
            <a:br>
              <a:rPr lang="pt-BR" sz="2400" dirty="0"/>
            </a:br>
            <a:r>
              <a:rPr lang="pt-BR" sz="2400" dirty="0"/>
              <a:t/>
            </a:r>
            <a:br>
              <a:rPr lang="pt-BR" sz="2400" dirty="0"/>
            </a:br>
            <a:r>
              <a:rPr lang="pt-BR" sz="2400" b="1" dirty="0"/>
              <a:t>409 </a:t>
            </a:r>
            <a:r>
              <a:rPr lang="pt-BR" sz="2400" b="1" dirty="0" err="1"/>
              <a:t>Conflict</a:t>
            </a:r>
            <a:r>
              <a:rPr lang="pt-BR" sz="2400" dirty="0"/>
              <a:t> – Um objeto já foi criado com as mesmas informações.</a:t>
            </a:r>
            <a:br>
              <a:rPr lang="pt-BR" sz="2400" dirty="0"/>
            </a:br>
            <a:r>
              <a:rPr lang="pt-BR" sz="2400" dirty="0"/>
              <a:t/>
            </a:r>
            <a:br>
              <a:rPr lang="pt-BR" sz="2400" dirty="0"/>
            </a:br>
            <a:r>
              <a:rPr lang="pt-BR" sz="2400" dirty="0"/>
              <a:t/>
            </a:r>
            <a:br>
              <a:rPr lang="pt-BR" sz="2400" dirty="0"/>
            </a:br>
            <a:r>
              <a:rPr lang="pt-BR" sz="2400" b="1" dirty="0"/>
              <a:t>500 </a:t>
            </a:r>
            <a:r>
              <a:rPr lang="pt-BR" sz="2400" b="1" dirty="0" err="1"/>
              <a:t>Internal</a:t>
            </a:r>
            <a:r>
              <a:rPr lang="pt-BR" sz="2400" b="1" dirty="0"/>
              <a:t> Server </a:t>
            </a:r>
            <a:r>
              <a:rPr lang="pt-BR" sz="2400" b="1" dirty="0" err="1"/>
              <a:t>Error</a:t>
            </a:r>
            <a:r>
              <a:rPr lang="pt-BR" sz="2400" b="1" dirty="0"/>
              <a:t> </a:t>
            </a:r>
            <a:r>
              <a:rPr lang="pt-BR" sz="2400" dirty="0"/>
              <a:t>– Ocorreu uma falha no servidor, podendo ser desde uma falha no SQL por exemplo.</a:t>
            </a:r>
            <a:br>
              <a:rPr lang="pt-BR" sz="2400" dirty="0"/>
            </a:br>
            <a:endParaRPr lang="pt-BR" sz="2400" dirty="0"/>
          </a:p>
        </p:txBody>
      </p:sp>
    </p:spTree>
    <p:extLst>
      <p:ext uri="{BB962C8B-B14F-4D97-AF65-F5344CB8AC3E}">
        <p14:creationId xmlns:p14="http://schemas.microsoft.com/office/powerpoint/2010/main" val="2166346490"/>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3019424" y="609600"/>
            <a:ext cx="6254577" cy="1320800"/>
          </a:xfrm>
        </p:spPr>
        <p:txBody>
          <a:bodyPr/>
          <a:lstStyle/>
          <a:p>
            <a:pPr algn="ctr"/>
            <a:r>
              <a:rPr lang="pt-BR" dirty="0" smtClean="0"/>
              <a:t>Os métodos HTTP</a:t>
            </a:r>
            <a:endParaRPr lang="pt-BR" dirty="0"/>
          </a:p>
        </p:txBody>
      </p:sp>
      <p:pic>
        <p:nvPicPr>
          <p:cNvPr id="4" name="Imagem 3" descr="image2">
            <a:hlinkClick r:id="rId2"/>
          </p:cNvPr>
          <p:cNvPicPr/>
          <p:nvPr/>
        </p:nvPicPr>
        <p:blipFill>
          <a:blip r:embed="rId3">
            <a:extLst>
              <a:ext uri="{28A0092B-C50C-407E-A947-70E740481C1C}">
                <a14:useLocalDpi xmlns:a14="http://schemas.microsoft.com/office/drawing/2010/main" val="0"/>
              </a:ext>
            </a:extLst>
          </a:blip>
          <a:srcRect/>
          <a:stretch>
            <a:fillRect/>
          </a:stretch>
        </p:blipFill>
        <p:spPr bwMode="auto">
          <a:xfrm>
            <a:off x="2047260" y="1617027"/>
            <a:ext cx="8009466" cy="4814253"/>
          </a:xfrm>
          <a:prstGeom prst="rect">
            <a:avLst/>
          </a:prstGeom>
          <a:noFill/>
          <a:ln>
            <a:noFill/>
          </a:ln>
        </p:spPr>
      </p:pic>
    </p:spTree>
    <p:extLst>
      <p:ext uri="{BB962C8B-B14F-4D97-AF65-F5344CB8AC3E}">
        <p14:creationId xmlns:p14="http://schemas.microsoft.com/office/powerpoint/2010/main" val="5347253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0" y="817521"/>
            <a:ext cx="12464162" cy="5259187"/>
          </a:xfrm>
          <a:prstGeom prst="rect">
            <a:avLst/>
          </a:prstGeom>
        </p:spPr>
      </p:pic>
    </p:spTree>
    <p:extLst>
      <p:ext uri="{BB962C8B-B14F-4D97-AF65-F5344CB8AC3E}">
        <p14:creationId xmlns:p14="http://schemas.microsoft.com/office/powerpoint/2010/main" val="126494957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GET – READ/para selecionar/recuperar um recurso</a:t>
            </a:r>
            <a:endParaRPr lang="pt-BR" dirty="0"/>
          </a:p>
        </p:txBody>
      </p:sp>
      <p:sp>
        <p:nvSpPr>
          <p:cNvPr id="3" name="Espaço Reservado para Conteúdo 2"/>
          <p:cNvSpPr>
            <a:spLocks noGrp="1"/>
          </p:cNvSpPr>
          <p:nvPr>
            <p:ph idx="1"/>
          </p:nvPr>
        </p:nvSpPr>
        <p:spPr>
          <a:xfrm>
            <a:off x="677334" y="2160589"/>
            <a:ext cx="10661226" cy="3880773"/>
          </a:xfrm>
        </p:spPr>
        <p:txBody>
          <a:bodyPr>
            <a:noAutofit/>
          </a:bodyPr>
          <a:lstStyle/>
          <a:p>
            <a:r>
              <a:rPr lang="pt-BR" sz="3200" dirty="0"/>
              <a:t>O </a:t>
            </a:r>
            <a:r>
              <a:rPr lang="pt-BR" sz="3200" dirty="0" smtClean="0"/>
              <a:t>método </a:t>
            </a:r>
            <a:r>
              <a:rPr lang="pt-BR" sz="3200" dirty="0"/>
              <a:t>HTTP GET é usado para ler ou recuperar uma representação de um recurso. Em um “cenário feliz”, uma requisição GET retorna uma representação em </a:t>
            </a:r>
            <a:r>
              <a:rPr lang="pt-BR" sz="3200" b="1" dirty="0"/>
              <a:t>XML </a:t>
            </a:r>
            <a:r>
              <a:rPr lang="pt-BR" sz="3200" dirty="0"/>
              <a:t>ou </a:t>
            </a:r>
            <a:r>
              <a:rPr lang="pt-BR" sz="3200" b="1" dirty="0"/>
              <a:t>JSON </a:t>
            </a:r>
            <a:r>
              <a:rPr lang="pt-BR" sz="3200" dirty="0"/>
              <a:t>e um </a:t>
            </a:r>
            <a:r>
              <a:rPr lang="pt-BR" sz="3200" b="1" dirty="0"/>
              <a:t>HTTP</a:t>
            </a:r>
            <a:r>
              <a:rPr lang="pt-BR" sz="3200" dirty="0"/>
              <a:t> </a:t>
            </a:r>
            <a:r>
              <a:rPr lang="pt-BR" sz="3200" b="1" u="sng" dirty="0">
                <a:hlinkClick r:id="rId2" tooltip="http://www.restapitutorial.com/httpstatuscodes.html"/>
              </a:rPr>
              <a:t>status code</a:t>
            </a:r>
            <a:r>
              <a:rPr lang="pt-BR" sz="3200" dirty="0"/>
              <a:t> 200 (OK). Em um cenário de erro o retorno mais comum é </a:t>
            </a:r>
            <a:r>
              <a:rPr lang="pt-BR" sz="3200" b="1" dirty="0"/>
              <a:t>404 (NOT FOUND)</a:t>
            </a:r>
            <a:r>
              <a:rPr lang="pt-BR" sz="3200" dirty="0"/>
              <a:t> ou </a:t>
            </a:r>
            <a:r>
              <a:rPr lang="pt-BR" sz="3200" b="1" dirty="0"/>
              <a:t>400 (BAD REQUEST</a:t>
            </a:r>
            <a:r>
              <a:rPr lang="pt-BR" sz="3200" b="1" dirty="0" smtClean="0"/>
              <a:t>)</a:t>
            </a:r>
            <a:r>
              <a:rPr lang="pt-BR" sz="3200" dirty="0" smtClean="0"/>
              <a:t>.</a:t>
            </a:r>
            <a:r>
              <a:rPr lang="pt-BR" sz="3200" dirty="0"/>
              <a:t/>
            </a:r>
            <a:br>
              <a:rPr lang="pt-BR" sz="3200" dirty="0"/>
            </a:br>
            <a:endParaRPr lang="pt-BR" sz="3200" dirty="0"/>
          </a:p>
        </p:txBody>
      </p:sp>
    </p:spTree>
    <p:extLst>
      <p:ext uri="{BB962C8B-B14F-4D97-AF65-F5344CB8AC3E}">
        <p14:creationId xmlns:p14="http://schemas.microsoft.com/office/powerpoint/2010/main" val="88564467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3" name="Espaço Reservado para Conteúdo 2"/>
          <p:cNvSpPr>
            <a:spLocks noGrp="1"/>
          </p:cNvSpPr>
          <p:nvPr>
            <p:ph idx="1"/>
          </p:nvPr>
        </p:nvSpPr>
        <p:spPr/>
        <p:txBody>
          <a:bodyPr>
            <a:normAutofit/>
          </a:bodyPr>
          <a:lstStyle/>
          <a:p>
            <a:r>
              <a:rPr lang="pt-BR" sz="3600" dirty="0" smtClean="0"/>
              <a:t>Via URL (PATH ou QUERY PARAMS)</a:t>
            </a:r>
          </a:p>
          <a:p>
            <a:pPr marL="0" indent="0">
              <a:buNone/>
            </a:pPr>
            <a:endParaRPr lang="pt-BR" sz="3600" dirty="0" smtClean="0"/>
          </a:p>
          <a:p>
            <a:r>
              <a:rPr lang="pt-BR" sz="3600" dirty="0" smtClean="0"/>
              <a:t>Via HEADER</a:t>
            </a:r>
            <a:endParaRPr lang="pt-BR" sz="3600" dirty="0"/>
          </a:p>
        </p:txBody>
      </p:sp>
    </p:spTree>
    <p:extLst>
      <p:ext uri="{BB962C8B-B14F-4D97-AF65-F5344CB8AC3E}">
        <p14:creationId xmlns:p14="http://schemas.microsoft.com/office/powerpoint/2010/main" val="323609256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POST – CREATE/para inserir recurso</a:t>
            </a:r>
            <a:endParaRPr lang="pt-BR" dirty="0"/>
          </a:p>
        </p:txBody>
      </p:sp>
      <p:sp>
        <p:nvSpPr>
          <p:cNvPr id="3" name="Espaço Reservado para Conteúdo 2"/>
          <p:cNvSpPr>
            <a:spLocks noGrp="1"/>
          </p:cNvSpPr>
          <p:nvPr>
            <p:ph idx="1"/>
          </p:nvPr>
        </p:nvSpPr>
        <p:spPr/>
        <p:txBody>
          <a:bodyPr>
            <a:normAutofit/>
          </a:bodyPr>
          <a:lstStyle/>
          <a:p>
            <a:r>
              <a:rPr lang="pt-BR" sz="3200" dirty="0"/>
              <a:t>O </a:t>
            </a:r>
            <a:r>
              <a:rPr lang="pt-BR" sz="3200" dirty="0" smtClean="0"/>
              <a:t>método</a:t>
            </a:r>
            <a:r>
              <a:rPr lang="pt-BR" sz="3200" dirty="0"/>
              <a:t> </a:t>
            </a:r>
            <a:r>
              <a:rPr lang="pt-BR" sz="3200" b="1" dirty="0"/>
              <a:t>HTTP POST </a:t>
            </a:r>
            <a:r>
              <a:rPr lang="pt-BR" sz="3200" dirty="0"/>
              <a:t>é mais </a:t>
            </a:r>
            <a:r>
              <a:rPr lang="pt-BR" sz="3200" dirty="0" err="1"/>
              <a:t>freqüentemente</a:t>
            </a:r>
            <a:r>
              <a:rPr lang="pt-BR" sz="3200" dirty="0"/>
              <a:t> usado para criar novos recursos — inserir um novo item na base. Em uma aplicação </a:t>
            </a:r>
            <a:r>
              <a:rPr lang="pt-BR" sz="3200" b="1" dirty="0"/>
              <a:t>REST </a:t>
            </a:r>
            <a:r>
              <a:rPr lang="pt-BR" sz="3200" dirty="0"/>
              <a:t>perfeita quando uma operação é executada com sucesso, retorna-se </a:t>
            </a:r>
            <a:r>
              <a:rPr lang="pt-BR" sz="3200" dirty="0" smtClean="0"/>
              <a:t>o status code 200 ou 201.</a:t>
            </a:r>
            <a:endParaRPr lang="pt-BR" sz="2400" dirty="0"/>
          </a:p>
        </p:txBody>
      </p:sp>
    </p:spTree>
    <p:extLst>
      <p:ext uri="{BB962C8B-B14F-4D97-AF65-F5344CB8AC3E}">
        <p14:creationId xmlns:p14="http://schemas.microsoft.com/office/powerpoint/2010/main" val="316807125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3" name="Espaço Reservado para Conteúdo 2"/>
          <p:cNvSpPr>
            <a:spLocks noGrp="1"/>
          </p:cNvSpPr>
          <p:nvPr>
            <p:ph idx="1"/>
          </p:nvPr>
        </p:nvSpPr>
        <p:spPr>
          <a:xfrm>
            <a:off x="677333" y="2160589"/>
            <a:ext cx="9705157" cy="4413831"/>
          </a:xfrm>
        </p:spPr>
        <p:txBody>
          <a:bodyPr>
            <a:noAutofit/>
          </a:bodyPr>
          <a:lstStyle/>
          <a:p>
            <a:r>
              <a:rPr lang="pt-BR" sz="4400" dirty="0" smtClean="0"/>
              <a:t>Via URL (PATH ou QUERY PARAMS)</a:t>
            </a:r>
          </a:p>
          <a:p>
            <a:pPr marL="0" indent="0">
              <a:buNone/>
            </a:pPr>
            <a:endParaRPr lang="pt-BR" sz="4400" dirty="0" smtClean="0"/>
          </a:p>
          <a:p>
            <a:r>
              <a:rPr lang="pt-BR" sz="4400" dirty="0" smtClean="0"/>
              <a:t>Via HEADER</a:t>
            </a:r>
          </a:p>
          <a:p>
            <a:pPr marL="0" indent="0">
              <a:buNone/>
            </a:pPr>
            <a:endParaRPr lang="pt-BR" sz="4400" dirty="0" smtClean="0"/>
          </a:p>
          <a:p>
            <a:r>
              <a:rPr lang="pt-BR" sz="4400" dirty="0" smtClean="0"/>
              <a:t>Via </a:t>
            </a:r>
            <a:r>
              <a:rPr lang="pt-BR" sz="4400" dirty="0" err="1" smtClean="0"/>
              <a:t>Body</a:t>
            </a:r>
            <a:endParaRPr lang="pt-BR" sz="4400" dirty="0"/>
          </a:p>
        </p:txBody>
      </p:sp>
    </p:spTree>
    <p:extLst>
      <p:ext uri="{BB962C8B-B14F-4D97-AF65-F5344CB8AC3E}">
        <p14:creationId xmlns:p14="http://schemas.microsoft.com/office/powerpoint/2010/main" val="114058915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PUT – UPDATE/para modificar um recurso</a:t>
            </a:r>
            <a:endParaRPr lang="pt-BR" dirty="0"/>
          </a:p>
        </p:txBody>
      </p:sp>
      <p:sp>
        <p:nvSpPr>
          <p:cNvPr id="3" name="Espaço Reservado para Conteúdo 2"/>
          <p:cNvSpPr>
            <a:spLocks noGrp="1"/>
          </p:cNvSpPr>
          <p:nvPr>
            <p:ph idx="1"/>
          </p:nvPr>
        </p:nvSpPr>
        <p:spPr/>
        <p:txBody>
          <a:bodyPr>
            <a:normAutofit fontScale="85000" lnSpcReduction="20000"/>
          </a:bodyPr>
          <a:lstStyle/>
          <a:p>
            <a:r>
              <a:rPr lang="pt-BR" sz="3600" dirty="0"/>
              <a:t>O </a:t>
            </a:r>
            <a:r>
              <a:rPr lang="pt-BR" sz="3600" dirty="0" smtClean="0"/>
              <a:t>método</a:t>
            </a:r>
            <a:r>
              <a:rPr lang="pt-BR" sz="3600" dirty="0"/>
              <a:t> </a:t>
            </a:r>
            <a:r>
              <a:rPr lang="pt-BR" sz="3600" b="1" dirty="0"/>
              <a:t>PUT </a:t>
            </a:r>
            <a:r>
              <a:rPr lang="pt-BR" sz="3600" dirty="0"/>
              <a:t>é comumente usado para atualizar informações, colocando um recurso conhecido no (</a:t>
            </a:r>
            <a:r>
              <a:rPr lang="pt-BR" sz="3600" dirty="0" err="1"/>
              <a:t>body</a:t>
            </a:r>
            <a:r>
              <a:rPr lang="pt-BR" sz="3600" dirty="0"/>
              <a:t>) corpo da requisição contendo novas informações que representam o recurso original</a:t>
            </a:r>
            <a:r>
              <a:rPr lang="pt-BR" sz="3600" dirty="0" smtClean="0"/>
              <a:t>.</a:t>
            </a:r>
          </a:p>
          <a:p>
            <a:pPr marL="0" indent="0">
              <a:buNone/>
            </a:pPr>
            <a:endParaRPr lang="pt-BR" sz="3600" dirty="0" smtClean="0"/>
          </a:p>
          <a:p>
            <a:r>
              <a:rPr lang="pt-BR" sz="3600" dirty="0"/>
              <a:t>Um update bem sucedido, retorna um </a:t>
            </a:r>
            <a:r>
              <a:rPr lang="pt-BR" sz="3600" b="1" dirty="0"/>
              <a:t>status code</a:t>
            </a:r>
            <a:r>
              <a:rPr lang="pt-BR" sz="3600" dirty="0"/>
              <a:t> 200 (ou 204 quando não retorna nenhum conteúdo no </a:t>
            </a:r>
            <a:r>
              <a:rPr lang="pt-BR" sz="3600" dirty="0" err="1"/>
              <a:t>body</a:t>
            </a:r>
            <a:r>
              <a:rPr lang="pt-BR" sz="3600" dirty="0"/>
              <a:t>.</a:t>
            </a:r>
          </a:p>
        </p:txBody>
      </p:sp>
    </p:spTree>
    <p:extLst>
      <p:ext uri="{BB962C8B-B14F-4D97-AF65-F5344CB8AC3E}">
        <p14:creationId xmlns:p14="http://schemas.microsoft.com/office/powerpoint/2010/main" val="345446355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6" name="Espaço Reservado para Conteúdo 2"/>
          <p:cNvSpPr>
            <a:spLocks noGrp="1"/>
          </p:cNvSpPr>
          <p:nvPr>
            <p:ph idx="1"/>
          </p:nvPr>
        </p:nvSpPr>
        <p:spPr>
          <a:xfrm>
            <a:off x="677333" y="2160589"/>
            <a:ext cx="9705157" cy="4413831"/>
          </a:xfrm>
        </p:spPr>
        <p:txBody>
          <a:bodyPr>
            <a:noAutofit/>
          </a:bodyPr>
          <a:lstStyle/>
          <a:p>
            <a:r>
              <a:rPr lang="pt-BR" sz="4400" dirty="0" smtClean="0"/>
              <a:t>Via URL (PATH ou QUERY PARAMS)</a:t>
            </a:r>
          </a:p>
          <a:p>
            <a:pPr marL="0" indent="0">
              <a:buNone/>
            </a:pPr>
            <a:endParaRPr lang="pt-BR" sz="4400" dirty="0" smtClean="0"/>
          </a:p>
          <a:p>
            <a:r>
              <a:rPr lang="pt-BR" sz="4400" dirty="0" smtClean="0"/>
              <a:t>Via HEADER</a:t>
            </a:r>
          </a:p>
          <a:p>
            <a:pPr marL="0" indent="0">
              <a:buNone/>
            </a:pPr>
            <a:endParaRPr lang="pt-BR" sz="4400" dirty="0" smtClean="0"/>
          </a:p>
          <a:p>
            <a:r>
              <a:rPr lang="pt-BR" sz="4400" dirty="0" smtClean="0"/>
              <a:t>Via </a:t>
            </a:r>
            <a:r>
              <a:rPr lang="pt-BR" sz="4400" dirty="0" err="1" smtClean="0"/>
              <a:t>Body</a:t>
            </a:r>
            <a:endParaRPr lang="pt-BR" sz="4400" dirty="0"/>
          </a:p>
        </p:txBody>
      </p:sp>
    </p:spTree>
    <p:extLst>
      <p:ext uri="{BB962C8B-B14F-4D97-AF65-F5344CB8AC3E}">
        <p14:creationId xmlns:p14="http://schemas.microsoft.com/office/powerpoint/2010/main" val="9235203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 definição do W3C</a:t>
            </a:r>
            <a:endParaRPr lang="pt-BR" dirty="0"/>
          </a:p>
        </p:txBody>
      </p:sp>
      <p:sp>
        <p:nvSpPr>
          <p:cNvPr id="3" name="Espaço Reservado para Conteúdo 2"/>
          <p:cNvSpPr>
            <a:spLocks noGrp="1"/>
          </p:cNvSpPr>
          <p:nvPr>
            <p:ph idx="1"/>
          </p:nvPr>
        </p:nvSpPr>
        <p:spPr/>
        <p:txBody>
          <a:bodyPr>
            <a:normAutofit fontScale="62500" lnSpcReduction="20000"/>
          </a:bodyPr>
          <a:lstStyle/>
          <a:p>
            <a:r>
              <a:rPr lang="pt-BR" sz="4000" dirty="0" smtClean="0"/>
              <a:t>Para o </a:t>
            </a:r>
            <a:r>
              <a:rPr lang="pt-BR" sz="4000" b="1" dirty="0" smtClean="0"/>
              <a:t>W3C </a:t>
            </a:r>
            <a:r>
              <a:rPr lang="pt-BR" sz="4000" dirty="0"/>
              <a:t>os webservices são aplicações cliente servidor que se comunicam pela </a:t>
            </a:r>
            <a:r>
              <a:rPr lang="pt-BR" sz="4000" b="1" dirty="0"/>
              <a:t>World </a:t>
            </a:r>
            <a:r>
              <a:rPr lang="pt-BR" sz="4000" b="1" dirty="0" err="1"/>
              <a:t>Wide</a:t>
            </a:r>
            <a:r>
              <a:rPr lang="pt-BR" sz="4000" b="1" dirty="0"/>
              <a:t> </a:t>
            </a:r>
            <a:r>
              <a:rPr lang="pt-BR" sz="4000" b="1" dirty="0" err="1"/>
              <a:t>Web’s</a:t>
            </a:r>
            <a:r>
              <a:rPr lang="pt-BR" sz="4000" b="1" dirty="0"/>
              <a:t> (WWW)</a:t>
            </a:r>
            <a:r>
              <a:rPr lang="pt-BR" sz="4000" dirty="0"/>
              <a:t> através do protocolo </a:t>
            </a:r>
            <a:r>
              <a:rPr lang="pt-BR" sz="4000" b="1" dirty="0"/>
              <a:t>HTTP (</a:t>
            </a:r>
            <a:r>
              <a:rPr lang="pt-BR" sz="4000" b="1" dirty="0" err="1"/>
              <a:t>HyperText</a:t>
            </a:r>
            <a:r>
              <a:rPr lang="pt-BR" sz="4000" b="1" dirty="0"/>
              <a:t> </a:t>
            </a:r>
            <a:r>
              <a:rPr lang="pt-BR" sz="4000" b="1" dirty="0" err="1"/>
              <a:t>Transfer</a:t>
            </a:r>
            <a:r>
              <a:rPr lang="pt-BR" sz="4000" b="1" dirty="0"/>
              <a:t> </a:t>
            </a:r>
            <a:r>
              <a:rPr lang="pt-BR" sz="4000" b="1" dirty="0" err="1"/>
              <a:t>Protocol</a:t>
            </a:r>
            <a:r>
              <a:rPr lang="pt-BR" sz="4000" b="1" dirty="0"/>
              <a:t>)</a:t>
            </a:r>
            <a:r>
              <a:rPr lang="pt-BR" sz="4000" dirty="0"/>
              <a:t> possibilitando a interoperabilidade entre softwares e aplicações executando em uma grande variedade de plataformas e frameworks. Caracterizam-se por sua grande interoperabilidade e extensibilidade podendo ser combinados de forma </a:t>
            </a:r>
            <a:r>
              <a:rPr lang="pt-BR" sz="4000" dirty="0" err="1"/>
              <a:t>baixamente</a:t>
            </a:r>
            <a:r>
              <a:rPr lang="pt-BR" sz="4000" dirty="0"/>
              <a:t> acoplada para executarem operações complexas. Programas proveem simples serviços que podem interagir uns com os outros gerando soluções sofisticadas.</a:t>
            </a:r>
          </a:p>
          <a:p>
            <a:endParaRPr lang="pt-BR" dirty="0"/>
          </a:p>
        </p:txBody>
      </p:sp>
    </p:spTree>
    <p:extLst>
      <p:ext uri="{BB962C8B-B14F-4D97-AF65-F5344CB8AC3E}">
        <p14:creationId xmlns:p14="http://schemas.microsoft.com/office/powerpoint/2010/main" val="33488145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DELETE – DELETE/para remover um recurso</a:t>
            </a:r>
            <a:endParaRPr lang="pt-BR" dirty="0"/>
          </a:p>
        </p:txBody>
      </p:sp>
      <p:sp>
        <p:nvSpPr>
          <p:cNvPr id="3" name="Espaço Reservado para Conteúdo 2"/>
          <p:cNvSpPr>
            <a:spLocks noGrp="1"/>
          </p:cNvSpPr>
          <p:nvPr>
            <p:ph idx="1"/>
          </p:nvPr>
        </p:nvSpPr>
        <p:spPr/>
        <p:txBody>
          <a:bodyPr>
            <a:normAutofit fontScale="92500"/>
          </a:bodyPr>
          <a:lstStyle/>
          <a:p>
            <a:r>
              <a:rPr lang="pt-BR" sz="2400" dirty="0"/>
              <a:t>O </a:t>
            </a:r>
            <a:r>
              <a:rPr lang="pt-BR" sz="2400" dirty="0" smtClean="0"/>
              <a:t>método </a:t>
            </a:r>
            <a:r>
              <a:rPr lang="pt-BR" sz="2400" dirty="0"/>
              <a:t>DELETE é fácil de entender, ele é usado para deletar um recurso identificado por uma URI</a:t>
            </a:r>
            <a:r>
              <a:rPr lang="pt-BR" sz="2400" dirty="0" smtClean="0"/>
              <a:t>.</a:t>
            </a:r>
          </a:p>
          <a:p>
            <a:r>
              <a:rPr lang="pt-BR" sz="2400" dirty="0" smtClean="0"/>
              <a:t>Em </a:t>
            </a:r>
            <a:r>
              <a:rPr lang="pt-BR" sz="2400" dirty="0"/>
              <a:t>uma deleção bem sucedida retorna-se um </a:t>
            </a:r>
            <a:r>
              <a:rPr lang="pt-BR" sz="2400" b="1" dirty="0"/>
              <a:t>status code</a:t>
            </a:r>
            <a:r>
              <a:rPr lang="pt-BR" sz="2400" dirty="0"/>
              <a:t> </a:t>
            </a:r>
            <a:r>
              <a:rPr lang="pt-BR" sz="2400" b="1" dirty="0"/>
              <a:t>200 (OK)</a:t>
            </a:r>
            <a:r>
              <a:rPr lang="pt-BR" sz="2400" dirty="0"/>
              <a:t> juntamente com um response </a:t>
            </a:r>
            <a:r>
              <a:rPr lang="pt-BR" sz="2400" dirty="0" err="1"/>
              <a:t>body</a:t>
            </a:r>
            <a:r>
              <a:rPr lang="pt-BR" sz="2400" dirty="0"/>
              <a:t>, possivelmente uma representação do item deletado (o que acaba por demandar muita banda), ou uma response </a:t>
            </a:r>
            <a:r>
              <a:rPr lang="pt-BR" sz="2400" dirty="0" smtClean="0"/>
              <a:t>customizada.</a:t>
            </a:r>
          </a:p>
          <a:p>
            <a:r>
              <a:rPr lang="pt-BR" sz="2400" dirty="0" smtClean="0"/>
              <a:t>Ou </a:t>
            </a:r>
            <a:r>
              <a:rPr lang="pt-BR" sz="2400" dirty="0"/>
              <a:t>retornar o </a:t>
            </a:r>
            <a:r>
              <a:rPr lang="pt-BR" sz="2400" b="1" dirty="0"/>
              <a:t>status code</a:t>
            </a:r>
            <a:r>
              <a:rPr lang="pt-BR" sz="2400" dirty="0"/>
              <a:t> </a:t>
            </a:r>
            <a:r>
              <a:rPr lang="pt-BR" sz="2400" b="1" dirty="0"/>
              <a:t>204 (NO CONTENT)</a:t>
            </a:r>
            <a:r>
              <a:rPr lang="pt-BR" sz="2400" dirty="0"/>
              <a:t> sem response </a:t>
            </a:r>
            <a:r>
              <a:rPr lang="pt-BR" sz="2400" dirty="0" err="1" smtClean="0"/>
              <a:t>body</a:t>
            </a:r>
            <a:r>
              <a:rPr lang="pt-BR" sz="2400" dirty="0"/>
              <a:t> </a:t>
            </a:r>
            <a:r>
              <a:rPr lang="pt-BR" sz="2400" dirty="0" smtClean="0"/>
              <a:t>ou </a:t>
            </a:r>
            <a:r>
              <a:rPr lang="pt-BR" sz="2400" dirty="0"/>
              <a:t>um </a:t>
            </a:r>
            <a:r>
              <a:rPr lang="pt-BR" sz="2400" b="1" dirty="0"/>
              <a:t>status code</a:t>
            </a:r>
            <a:r>
              <a:rPr lang="pt-BR" sz="2400" dirty="0"/>
              <a:t> </a:t>
            </a:r>
            <a:r>
              <a:rPr lang="pt-BR" sz="2400" b="1" dirty="0"/>
              <a:t>204</a:t>
            </a:r>
            <a:r>
              <a:rPr lang="pt-BR" sz="2400" dirty="0"/>
              <a:t> sem corpo, ou </a:t>
            </a:r>
            <a:r>
              <a:rPr lang="pt-BR" sz="2400" b="1" u="sng" dirty="0">
                <a:hlinkClick r:id="rId2" tooltip="https://labs.omniti.com/labs/jsend"/>
              </a:rPr>
              <a:t>JSEND-</a:t>
            </a:r>
            <a:r>
              <a:rPr lang="pt-BR" sz="2400" b="1" u="sng" dirty="0" err="1">
                <a:hlinkClick r:id="rId2" tooltip="https://labs.omniti.com/labs/jsend"/>
              </a:rPr>
              <a:t>style</a:t>
            </a:r>
            <a:r>
              <a:rPr lang="pt-BR" sz="2400" b="1" u="sng" dirty="0">
                <a:hlinkClick r:id="rId2" tooltip="https://labs.omniti.com/labs/jsend"/>
              </a:rPr>
              <a:t> response</a:t>
            </a:r>
            <a:r>
              <a:rPr lang="pt-BR" sz="2400" dirty="0"/>
              <a:t> com um </a:t>
            </a:r>
            <a:r>
              <a:rPr lang="pt-BR" sz="2400" b="1" dirty="0"/>
              <a:t>status code</a:t>
            </a:r>
            <a:r>
              <a:rPr lang="pt-BR" sz="2400" dirty="0"/>
              <a:t> 200 são as responses mais recomendadas.</a:t>
            </a:r>
          </a:p>
        </p:txBody>
      </p:sp>
    </p:spTree>
    <p:extLst>
      <p:ext uri="{BB962C8B-B14F-4D97-AF65-F5344CB8AC3E}">
        <p14:creationId xmlns:p14="http://schemas.microsoft.com/office/powerpoint/2010/main" val="71424846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5" name="Espaço Reservado para Conteúdo 2"/>
          <p:cNvSpPr>
            <a:spLocks noGrp="1"/>
          </p:cNvSpPr>
          <p:nvPr>
            <p:ph idx="1"/>
          </p:nvPr>
        </p:nvSpPr>
        <p:spPr>
          <a:xfrm>
            <a:off x="677333" y="2160589"/>
            <a:ext cx="9705157" cy="4413831"/>
          </a:xfrm>
        </p:spPr>
        <p:txBody>
          <a:bodyPr>
            <a:noAutofit/>
          </a:bodyPr>
          <a:lstStyle/>
          <a:p>
            <a:r>
              <a:rPr lang="pt-BR" sz="4400" dirty="0" smtClean="0"/>
              <a:t>Via URL (PATH ou QUERY PARAMS)</a:t>
            </a:r>
          </a:p>
          <a:p>
            <a:pPr marL="0" indent="0">
              <a:buNone/>
            </a:pPr>
            <a:endParaRPr lang="pt-BR" sz="4400" dirty="0" smtClean="0"/>
          </a:p>
          <a:p>
            <a:r>
              <a:rPr lang="pt-BR" sz="4400" dirty="0" smtClean="0"/>
              <a:t>Via HEADER</a:t>
            </a:r>
          </a:p>
          <a:p>
            <a:pPr marL="0" indent="0">
              <a:buNone/>
            </a:pPr>
            <a:endParaRPr lang="pt-BR" sz="4400" dirty="0" smtClean="0"/>
          </a:p>
          <a:p>
            <a:r>
              <a:rPr lang="pt-BR" sz="4400" dirty="0" smtClean="0"/>
              <a:t>Via </a:t>
            </a:r>
            <a:r>
              <a:rPr lang="pt-BR" sz="4400" dirty="0" err="1" smtClean="0"/>
              <a:t>Body</a:t>
            </a:r>
            <a:endParaRPr lang="pt-BR" sz="4400" dirty="0"/>
          </a:p>
        </p:txBody>
      </p:sp>
    </p:spTree>
    <p:extLst>
      <p:ext uri="{BB962C8B-B14F-4D97-AF65-F5344CB8AC3E}">
        <p14:creationId xmlns:p14="http://schemas.microsoft.com/office/powerpoint/2010/main" val="301302995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métodos menos conhecidos</a:t>
            </a:r>
            <a:endParaRPr lang="pt-BR" dirty="0"/>
          </a:p>
        </p:txBody>
      </p:sp>
      <p:sp>
        <p:nvSpPr>
          <p:cNvPr id="3" name="Espaço Reservado para Conteúdo 2"/>
          <p:cNvSpPr>
            <a:spLocks noGrp="1"/>
          </p:cNvSpPr>
          <p:nvPr>
            <p:ph idx="1"/>
          </p:nvPr>
        </p:nvSpPr>
        <p:spPr/>
        <p:txBody>
          <a:bodyPr>
            <a:noAutofit/>
          </a:bodyPr>
          <a:lstStyle/>
          <a:p>
            <a:r>
              <a:rPr lang="pt-BR" sz="2400" b="1" dirty="0" smtClean="0">
                <a:solidFill>
                  <a:schemeClr val="accent1"/>
                </a:solidFill>
              </a:rPr>
              <a:t>PATCH</a:t>
            </a:r>
            <a:r>
              <a:rPr lang="pt-BR" sz="2400" b="1" dirty="0">
                <a:solidFill>
                  <a:schemeClr val="accent1">
                    <a:lumMod val="60000"/>
                    <a:lumOff val="40000"/>
                  </a:schemeClr>
                </a:solidFill>
              </a:rPr>
              <a:t> </a:t>
            </a:r>
            <a:r>
              <a:rPr lang="pt-BR" sz="2400" dirty="0"/>
              <a:t>– O </a:t>
            </a:r>
            <a:r>
              <a:rPr lang="pt-BR" sz="2400" dirty="0" smtClean="0"/>
              <a:t>método</a:t>
            </a:r>
            <a:r>
              <a:rPr lang="pt-BR" sz="2400" dirty="0"/>
              <a:t> </a:t>
            </a:r>
            <a:r>
              <a:rPr lang="pt-BR" sz="2400" b="1" u="sng" dirty="0">
                <a:hlinkClick r:id="rId2" tooltip="https://tools.ietf.org/html/rfc5789"/>
              </a:rPr>
              <a:t>PATCH</a:t>
            </a:r>
            <a:r>
              <a:rPr lang="pt-BR" sz="2400" dirty="0"/>
              <a:t> pode ser usado para realizar </a:t>
            </a:r>
            <a:r>
              <a:rPr lang="pt-BR" sz="2400" dirty="0" err="1"/>
              <a:t>updates</a:t>
            </a:r>
            <a:r>
              <a:rPr lang="pt-BR" sz="2400" dirty="0"/>
              <a:t> </a:t>
            </a:r>
            <a:r>
              <a:rPr lang="pt-BR" sz="2400" dirty="0" smtClean="0"/>
              <a:t>parciais </a:t>
            </a:r>
            <a:r>
              <a:rPr lang="pt-BR" sz="2400" dirty="0"/>
              <a:t>de um recurso. Por exemplo, quando você precisar alterar apenas um campo em um recurso, executar um POST com todo o objeto é pesado e acarreta em um maior consumo de </a:t>
            </a:r>
            <a:r>
              <a:rPr lang="pt-BR" sz="2400" dirty="0" smtClean="0"/>
              <a:t>banda.</a:t>
            </a:r>
          </a:p>
          <a:p>
            <a:pPr marL="0" indent="0">
              <a:buNone/>
            </a:pPr>
            <a:endParaRPr lang="pt-BR" sz="2400" dirty="0" smtClean="0"/>
          </a:p>
          <a:p>
            <a:r>
              <a:rPr lang="pt-BR" sz="2400" dirty="0" smtClean="0"/>
              <a:t>Use-o com moderação pois colisões </a:t>
            </a:r>
            <a:r>
              <a:rPr lang="pt-BR" sz="2400" dirty="0"/>
              <a:t>entre </a:t>
            </a:r>
            <a:r>
              <a:rPr lang="pt-BR" sz="2400" dirty="0" smtClean="0"/>
              <a:t>múltiplas </a:t>
            </a:r>
            <a:r>
              <a:rPr lang="pt-BR" sz="2400" dirty="0"/>
              <a:t>PATCH requests são mais perigosas que </a:t>
            </a:r>
            <a:r>
              <a:rPr lang="pt-BR" sz="2400" dirty="0" smtClean="0"/>
              <a:t>colisões </a:t>
            </a:r>
            <a:r>
              <a:rPr lang="pt-BR" sz="2400" dirty="0"/>
              <a:t>entre PUT requests por que exige que o cliente tenha informações básicas do recurso ou irão corrompê-lo.</a:t>
            </a:r>
            <a:br>
              <a:rPr lang="pt-BR" sz="2400" dirty="0"/>
            </a:br>
            <a:endParaRPr lang="pt-BR" sz="2400" dirty="0"/>
          </a:p>
        </p:txBody>
      </p:sp>
    </p:spTree>
    <p:extLst>
      <p:ext uri="{BB962C8B-B14F-4D97-AF65-F5344CB8AC3E}">
        <p14:creationId xmlns:p14="http://schemas.microsoft.com/office/powerpoint/2010/main" val="413898634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métodos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a:solidFill>
                  <a:schemeClr val="accent1"/>
                </a:solidFill>
              </a:rPr>
              <a:t>HEAD</a:t>
            </a:r>
            <a:r>
              <a:rPr lang="pt-BR" sz="2400" b="1" dirty="0"/>
              <a:t> </a:t>
            </a:r>
            <a:r>
              <a:rPr lang="pt-BR" sz="2400" dirty="0"/>
              <a:t>– O </a:t>
            </a:r>
            <a:r>
              <a:rPr lang="pt-BR" sz="2400" dirty="0" smtClean="0"/>
              <a:t>método</a:t>
            </a:r>
            <a:r>
              <a:rPr lang="pt-BR" sz="2400" dirty="0"/>
              <a:t> </a:t>
            </a:r>
            <a:r>
              <a:rPr lang="pt-BR" sz="2400" b="1" dirty="0">
                <a:solidFill>
                  <a:schemeClr val="accent1"/>
                </a:solidFill>
              </a:rPr>
              <a:t>HEAD</a:t>
            </a:r>
            <a:r>
              <a:rPr lang="pt-BR" sz="2400" dirty="0"/>
              <a:t> possui uma funcionalidade similar ao </a:t>
            </a:r>
            <a:r>
              <a:rPr lang="pt-BR" sz="2400" dirty="0" smtClean="0"/>
              <a:t>método</a:t>
            </a:r>
            <a:r>
              <a:rPr lang="pt-BR" sz="2400" dirty="0"/>
              <a:t> </a:t>
            </a:r>
            <a:r>
              <a:rPr lang="pt-BR" sz="2400" b="1" dirty="0"/>
              <a:t>GET</a:t>
            </a:r>
            <a:r>
              <a:rPr lang="pt-BR" sz="2400" dirty="0"/>
              <a:t>, exceto pelo fato do servidor retornar uma response </a:t>
            </a:r>
            <a:r>
              <a:rPr lang="pt-BR" sz="2400" dirty="0" err="1"/>
              <a:t>line</a:t>
            </a:r>
            <a:r>
              <a:rPr lang="pt-BR" sz="2400" dirty="0"/>
              <a:t> e </a:t>
            </a:r>
            <a:r>
              <a:rPr lang="pt-BR" sz="2400" dirty="0" err="1"/>
              <a:t>headers</a:t>
            </a:r>
            <a:r>
              <a:rPr lang="pt-BR" sz="2400" dirty="0"/>
              <a:t>, mas sem um </a:t>
            </a:r>
            <a:r>
              <a:rPr lang="pt-BR" sz="2400" dirty="0" err="1"/>
              <a:t>entity-body</a:t>
            </a:r>
            <a:r>
              <a:rPr lang="pt-BR" sz="2400" dirty="0" smtClean="0"/>
              <a:t>.</a:t>
            </a:r>
            <a:r>
              <a:rPr lang="pt-BR" sz="2000" dirty="0"/>
              <a:t/>
            </a:r>
            <a:br>
              <a:rPr lang="pt-BR" sz="2000" dirty="0"/>
            </a:br>
            <a:endParaRPr lang="pt-BR" sz="2000" dirty="0"/>
          </a:p>
        </p:txBody>
      </p:sp>
    </p:spTree>
    <p:extLst>
      <p:ext uri="{BB962C8B-B14F-4D97-AF65-F5344CB8AC3E}">
        <p14:creationId xmlns:p14="http://schemas.microsoft.com/office/powerpoint/2010/main" val="111509070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métodos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smtClean="0">
                <a:solidFill>
                  <a:schemeClr val="accent1"/>
                </a:solidFill>
              </a:rPr>
              <a:t>TRACE</a:t>
            </a:r>
            <a:r>
              <a:rPr lang="pt-BR" sz="2400" b="1" dirty="0"/>
              <a:t> </a:t>
            </a:r>
            <a:r>
              <a:rPr lang="pt-BR" sz="2400" dirty="0"/>
              <a:t>– O </a:t>
            </a:r>
            <a:r>
              <a:rPr lang="pt-BR" sz="2400" dirty="0" smtClean="0"/>
              <a:t>método</a:t>
            </a:r>
            <a:r>
              <a:rPr lang="pt-BR" sz="2400" dirty="0"/>
              <a:t> </a:t>
            </a:r>
            <a:r>
              <a:rPr lang="pt-BR" sz="2400" b="1" dirty="0">
                <a:solidFill>
                  <a:schemeClr val="accent1"/>
                </a:solidFill>
              </a:rPr>
              <a:t>TRACE</a:t>
            </a:r>
            <a:r>
              <a:rPr lang="pt-BR" sz="2400" dirty="0"/>
              <a:t> é usado para recuperar o conteúdo de uma requisição </a:t>
            </a:r>
            <a:r>
              <a:rPr lang="pt-BR" sz="2400" b="1" dirty="0"/>
              <a:t>HTTP </a:t>
            </a:r>
            <a:r>
              <a:rPr lang="pt-BR" sz="2400" dirty="0"/>
              <a:t>de volta podendo ser usado com o propósito de debug durante o processo de desenvolvimento</a:t>
            </a:r>
            <a:r>
              <a:rPr lang="pt-BR" sz="2400" dirty="0" smtClean="0"/>
              <a:t>.</a:t>
            </a:r>
            <a:endParaRPr lang="pt-BR" sz="2400" dirty="0"/>
          </a:p>
        </p:txBody>
      </p:sp>
    </p:spTree>
    <p:extLst>
      <p:ext uri="{BB962C8B-B14F-4D97-AF65-F5344CB8AC3E}">
        <p14:creationId xmlns:p14="http://schemas.microsoft.com/office/powerpoint/2010/main" val="282672714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métodos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smtClean="0">
                <a:solidFill>
                  <a:schemeClr val="accent1"/>
                </a:solidFill>
              </a:rPr>
              <a:t>OPTIONS</a:t>
            </a:r>
            <a:r>
              <a:rPr lang="pt-BR" sz="2400" b="1" dirty="0"/>
              <a:t> </a:t>
            </a:r>
            <a:r>
              <a:rPr lang="pt-BR" sz="2400" dirty="0"/>
              <a:t>– O </a:t>
            </a:r>
            <a:r>
              <a:rPr lang="pt-BR" sz="2400" dirty="0" smtClean="0"/>
              <a:t>método</a:t>
            </a:r>
            <a:r>
              <a:rPr lang="pt-BR" sz="2400" dirty="0"/>
              <a:t> </a:t>
            </a:r>
            <a:r>
              <a:rPr lang="pt-BR" sz="2400" b="1" dirty="0">
                <a:solidFill>
                  <a:schemeClr val="accent1"/>
                </a:solidFill>
              </a:rPr>
              <a:t>OPTIONS</a:t>
            </a:r>
            <a:r>
              <a:rPr lang="pt-BR" sz="2400" b="1" dirty="0"/>
              <a:t> </a:t>
            </a:r>
            <a:r>
              <a:rPr lang="pt-BR" sz="2400" dirty="0"/>
              <a:t>é usado pelo cliente para encontrar operações </a:t>
            </a:r>
            <a:r>
              <a:rPr lang="pt-BR" sz="2400" b="1" dirty="0"/>
              <a:t>HTTP </a:t>
            </a:r>
            <a:r>
              <a:rPr lang="pt-BR" sz="2400" dirty="0"/>
              <a:t>e outras opções suportadas pelo servidor. O cliente pode especificar uma </a:t>
            </a:r>
            <a:r>
              <a:rPr lang="pt-BR" sz="2400" b="1" dirty="0"/>
              <a:t>URL </a:t>
            </a:r>
            <a:r>
              <a:rPr lang="pt-BR" sz="2400" dirty="0"/>
              <a:t>para o </a:t>
            </a:r>
            <a:r>
              <a:rPr lang="pt-BR" sz="2400" dirty="0" smtClean="0"/>
              <a:t>método</a:t>
            </a:r>
            <a:r>
              <a:rPr lang="pt-BR" sz="2400" dirty="0"/>
              <a:t> </a:t>
            </a:r>
            <a:r>
              <a:rPr lang="pt-BR" sz="2400" b="1" dirty="0">
                <a:solidFill>
                  <a:schemeClr val="accent1"/>
                </a:solidFill>
              </a:rPr>
              <a:t>OPTIONS</a:t>
            </a:r>
            <a:r>
              <a:rPr lang="pt-BR" sz="2400" dirty="0"/>
              <a:t> ou um asterisco (*) para se referir a todo o servidor</a:t>
            </a:r>
            <a:r>
              <a:rPr lang="pt-BR" sz="2400" dirty="0" smtClean="0"/>
              <a:t>.</a:t>
            </a:r>
            <a:endParaRPr lang="pt-BR" sz="2400" dirty="0"/>
          </a:p>
        </p:txBody>
      </p:sp>
    </p:spTree>
    <p:extLst>
      <p:ext uri="{BB962C8B-B14F-4D97-AF65-F5344CB8AC3E}">
        <p14:creationId xmlns:p14="http://schemas.microsoft.com/office/powerpoint/2010/main" val="423439621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métodos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smtClean="0">
                <a:solidFill>
                  <a:schemeClr val="accent1"/>
                </a:solidFill>
              </a:rPr>
              <a:t>CONNECT</a:t>
            </a:r>
            <a:r>
              <a:rPr lang="pt-BR" sz="2400" b="1" dirty="0"/>
              <a:t> </a:t>
            </a:r>
            <a:r>
              <a:rPr lang="pt-BR" sz="2400" dirty="0"/>
              <a:t>– O </a:t>
            </a:r>
            <a:r>
              <a:rPr lang="pt-BR" sz="2400" dirty="0" smtClean="0"/>
              <a:t>método</a:t>
            </a:r>
            <a:r>
              <a:rPr lang="pt-BR" sz="2400" dirty="0"/>
              <a:t> </a:t>
            </a:r>
            <a:r>
              <a:rPr lang="pt-BR" sz="2400" b="1" dirty="0">
                <a:solidFill>
                  <a:schemeClr val="accent1"/>
                </a:solidFill>
              </a:rPr>
              <a:t>CONNECT</a:t>
            </a:r>
            <a:r>
              <a:rPr lang="pt-BR" sz="2400" b="1" dirty="0"/>
              <a:t> </a:t>
            </a:r>
            <a:r>
              <a:rPr lang="pt-BR" sz="2400" dirty="0"/>
              <a:t>é usado pelo cliente para estabelecer uma conexão de rede com um servidor </a:t>
            </a:r>
            <a:r>
              <a:rPr lang="pt-BR" sz="2400" dirty="0" smtClean="0"/>
              <a:t>via </a:t>
            </a:r>
            <a:r>
              <a:rPr lang="pt-BR" sz="2400" b="1" dirty="0" smtClean="0"/>
              <a:t>HTTP</a:t>
            </a:r>
            <a:r>
              <a:rPr lang="pt-BR" sz="2400" dirty="0" smtClean="0"/>
              <a:t>.</a:t>
            </a:r>
            <a:endParaRPr lang="pt-BR" sz="2400" dirty="0"/>
          </a:p>
        </p:txBody>
      </p:sp>
    </p:spTree>
    <p:extLst>
      <p:ext uri="{BB962C8B-B14F-4D97-AF65-F5344CB8AC3E}">
        <p14:creationId xmlns:p14="http://schemas.microsoft.com/office/powerpoint/2010/main" val="116834243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2" descr="https://tecnoblog.net/wp-content/uploads/2018/04/Classifica%C3%A7%C3%A3o-Indicativ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12924" y="2255838"/>
            <a:ext cx="8509245" cy="3630611"/>
          </a:xfrm>
          <a:prstGeom prst="rect">
            <a:avLst/>
          </a:prstGeom>
          <a:noFill/>
          <a:extLst>
            <a:ext uri="{909E8E84-426E-40DD-AFC4-6F175D3DCCD1}">
              <a14:hiddenFill xmlns:a14="http://schemas.microsoft.com/office/drawing/2010/main">
                <a:solidFill>
                  <a:srgbClr val="FFFFFF"/>
                </a:solidFill>
              </a14:hiddenFill>
            </a:ext>
          </a:extLst>
        </p:spPr>
      </p:pic>
      <p:sp>
        <p:nvSpPr>
          <p:cNvPr id="7" name="Título 1"/>
          <p:cNvSpPr>
            <a:spLocks noGrp="1"/>
          </p:cNvSpPr>
          <p:nvPr>
            <p:ph type="title"/>
          </p:nvPr>
        </p:nvSpPr>
        <p:spPr>
          <a:xfrm>
            <a:off x="1812924" y="352425"/>
            <a:ext cx="8596668" cy="1320800"/>
          </a:xfrm>
        </p:spPr>
        <p:txBody>
          <a:bodyPr/>
          <a:lstStyle/>
          <a:p>
            <a:r>
              <a:rPr lang="pt-BR" dirty="0" smtClean="0"/>
              <a:t>Do REST ao </a:t>
            </a:r>
            <a:r>
              <a:rPr lang="pt-BR" dirty="0" err="1" smtClean="0"/>
              <a:t>RESTFul</a:t>
            </a:r>
            <a:endParaRPr lang="pt-BR" dirty="0"/>
          </a:p>
        </p:txBody>
      </p:sp>
    </p:spTree>
    <p:extLst>
      <p:ext uri="{BB962C8B-B14F-4D97-AF65-F5344CB8AC3E}">
        <p14:creationId xmlns:p14="http://schemas.microsoft.com/office/powerpoint/2010/main" val="413238558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1571625" y="781050"/>
            <a:ext cx="9048750" cy="5295900"/>
          </a:xfrm>
          <a:prstGeom prst="rect">
            <a:avLst/>
          </a:prstGeom>
        </p:spPr>
      </p:pic>
      <p:sp>
        <p:nvSpPr>
          <p:cNvPr id="5" name="Título 1"/>
          <p:cNvSpPr>
            <a:spLocks noGrp="1"/>
          </p:cNvSpPr>
          <p:nvPr>
            <p:ph type="title"/>
          </p:nvPr>
        </p:nvSpPr>
        <p:spPr>
          <a:xfrm>
            <a:off x="1915584" y="120650"/>
            <a:ext cx="8596668" cy="1320800"/>
          </a:xfrm>
        </p:spPr>
        <p:txBody>
          <a:bodyPr/>
          <a:lstStyle/>
          <a:p>
            <a:r>
              <a:rPr lang="pt-BR" dirty="0" smtClean="0"/>
              <a:t>Níveis de maturidade de Richardson</a:t>
            </a:r>
            <a:endParaRPr lang="pt-BR" dirty="0"/>
          </a:p>
        </p:txBody>
      </p:sp>
    </p:spTree>
    <p:extLst>
      <p:ext uri="{BB962C8B-B14F-4D97-AF65-F5344CB8AC3E}">
        <p14:creationId xmlns:p14="http://schemas.microsoft.com/office/powerpoint/2010/main" val="2177697068"/>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Então, são nível 0, 1 e 2 </a:t>
            </a:r>
            <a:r>
              <a:rPr lang="pt-BR" dirty="0" err="1"/>
              <a:t>RESTful</a:t>
            </a:r>
            <a:r>
              <a:rPr lang="pt-BR" dirty="0"/>
              <a:t>?</a:t>
            </a:r>
          </a:p>
        </p:txBody>
      </p:sp>
      <p:sp>
        <p:nvSpPr>
          <p:cNvPr id="3" name="Espaço Reservado para Conteúdo 2"/>
          <p:cNvSpPr>
            <a:spLocks noGrp="1"/>
          </p:cNvSpPr>
          <p:nvPr>
            <p:ph idx="1"/>
          </p:nvPr>
        </p:nvSpPr>
        <p:spPr>
          <a:xfrm>
            <a:off x="677334" y="2091141"/>
            <a:ext cx="11256166" cy="3880773"/>
          </a:xfrm>
        </p:spPr>
        <p:txBody>
          <a:bodyPr>
            <a:normAutofit/>
          </a:bodyPr>
          <a:lstStyle/>
          <a:p>
            <a:pPr marL="0" indent="0">
              <a:buNone/>
            </a:pPr>
            <a:r>
              <a:rPr lang="pt-BR" sz="2600" dirty="0"/>
              <a:t>“O que precisa ser feito para tornar o estilo de arquitetura </a:t>
            </a:r>
            <a:r>
              <a:rPr lang="pt-BR" sz="2600" dirty="0">
                <a:solidFill>
                  <a:schemeClr val="accent1"/>
                </a:solidFill>
              </a:rPr>
              <a:t>REST</a:t>
            </a:r>
            <a:r>
              <a:rPr lang="pt-BR" sz="2600" dirty="0"/>
              <a:t> claro sobre a noção de que o </a:t>
            </a:r>
            <a:r>
              <a:rPr lang="pt-BR" sz="2600" dirty="0">
                <a:solidFill>
                  <a:schemeClr val="accent1"/>
                </a:solidFill>
              </a:rPr>
              <a:t>hipertexto é uma restrição</a:t>
            </a:r>
            <a:r>
              <a:rPr lang="pt-BR" sz="2600" dirty="0"/>
              <a:t>? Em outras palavras, se o mecanismo do estado do aplicativo (e, portanto, a API) </a:t>
            </a:r>
            <a:r>
              <a:rPr lang="pt-BR" sz="2600" dirty="0">
                <a:solidFill>
                  <a:schemeClr val="accent1"/>
                </a:solidFill>
              </a:rPr>
              <a:t>não estiver sendo </a:t>
            </a:r>
            <a:r>
              <a:rPr lang="pt-BR" sz="2600" dirty="0" smtClean="0">
                <a:solidFill>
                  <a:schemeClr val="accent1"/>
                </a:solidFill>
              </a:rPr>
              <a:t>orientado ao </a:t>
            </a:r>
            <a:r>
              <a:rPr lang="pt-BR" sz="2600" dirty="0">
                <a:solidFill>
                  <a:schemeClr val="accent1"/>
                </a:solidFill>
              </a:rPr>
              <a:t>hipertexto</a:t>
            </a:r>
            <a:r>
              <a:rPr lang="pt-BR" sz="2600" dirty="0"/>
              <a:t>, </a:t>
            </a:r>
            <a:r>
              <a:rPr lang="pt-BR" sz="2600" dirty="0" smtClean="0"/>
              <a:t>então </a:t>
            </a:r>
            <a:r>
              <a:rPr lang="pt-BR" sz="2600" dirty="0" smtClean="0">
                <a:solidFill>
                  <a:schemeClr val="accent1"/>
                </a:solidFill>
              </a:rPr>
              <a:t>não </a:t>
            </a:r>
            <a:r>
              <a:rPr lang="pt-BR" sz="2600" dirty="0">
                <a:solidFill>
                  <a:schemeClr val="accent1"/>
                </a:solidFill>
              </a:rPr>
              <a:t>poderá ser </a:t>
            </a:r>
            <a:r>
              <a:rPr lang="pt-BR" sz="2600" dirty="0" err="1">
                <a:solidFill>
                  <a:schemeClr val="accent1"/>
                </a:solidFill>
              </a:rPr>
              <a:t>RESTful</a:t>
            </a:r>
            <a:r>
              <a:rPr lang="pt-BR" sz="2600" dirty="0"/>
              <a:t> e não poderá ser uma API </a:t>
            </a:r>
            <a:r>
              <a:rPr lang="pt-BR" sz="2600" dirty="0" err="1" smtClean="0"/>
              <a:t>RESTFul</a:t>
            </a:r>
            <a:r>
              <a:rPr lang="pt-BR" sz="2600" dirty="0" smtClean="0"/>
              <a:t> por completo. </a:t>
            </a:r>
            <a:r>
              <a:rPr lang="pt-BR" sz="2600" dirty="0"/>
              <a:t>Há </a:t>
            </a:r>
            <a:r>
              <a:rPr lang="pt-BR" sz="2600" dirty="0" smtClean="0"/>
              <a:t>algo de errado em </a:t>
            </a:r>
            <a:r>
              <a:rPr lang="pt-BR" sz="2600" dirty="0"/>
              <a:t>algum lugar que </a:t>
            </a:r>
            <a:r>
              <a:rPr lang="pt-BR" sz="2600" dirty="0" smtClean="0"/>
              <a:t>precisa </a:t>
            </a:r>
            <a:r>
              <a:rPr lang="pt-BR" sz="2600" dirty="0"/>
              <a:t>ser consertado</a:t>
            </a:r>
            <a:r>
              <a:rPr lang="pt-BR" sz="2600" dirty="0" smtClean="0"/>
              <a:t>?</a:t>
            </a:r>
            <a:endParaRPr lang="pt-BR" dirty="0" smtClean="0"/>
          </a:p>
          <a:p>
            <a:pPr marL="0" indent="0">
              <a:buNone/>
            </a:pPr>
            <a:endParaRPr lang="pt-BR" dirty="0"/>
          </a:p>
          <a:p>
            <a:pPr marL="0" indent="0" algn="r">
              <a:buNone/>
            </a:pPr>
            <a:r>
              <a:rPr lang="pt-BR" dirty="0"/>
              <a:t>Roy T. Fielding</a:t>
            </a:r>
          </a:p>
        </p:txBody>
      </p:sp>
    </p:spTree>
    <p:extLst>
      <p:ext uri="{BB962C8B-B14F-4D97-AF65-F5344CB8AC3E}">
        <p14:creationId xmlns:p14="http://schemas.microsoft.com/office/powerpoint/2010/main" val="225609454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266825" y="609600"/>
            <a:ext cx="9658350" cy="5638800"/>
          </a:xfrm>
          <a:prstGeom prst="rect">
            <a:avLst/>
          </a:prstGeom>
        </p:spPr>
      </p:pic>
      <p:sp>
        <p:nvSpPr>
          <p:cNvPr id="5" name="Título 1"/>
          <p:cNvSpPr txBox="1">
            <a:spLocks/>
          </p:cNvSpPr>
          <p:nvPr/>
        </p:nvSpPr>
        <p:spPr>
          <a:xfrm>
            <a:off x="2447925" y="19050"/>
            <a:ext cx="9559752"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3600" dirty="0" smtClean="0"/>
              <a:t>No início tudo era muito obscuro</a:t>
            </a:r>
            <a:endParaRPr lang="pt-BR" sz="3600" dirty="0"/>
          </a:p>
        </p:txBody>
      </p:sp>
    </p:spTree>
    <p:extLst>
      <p:ext uri="{BB962C8B-B14F-4D97-AF65-F5344CB8AC3E}">
        <p14:creationId xmlns:p14="http://schemas.microsoft.com/office/powerpoint/2010/main" val="7776986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Resultado de imagem para HATEO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6350" y="2160589"/>
            <a:ext cx="714375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674693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4" name="Imagem 3"/>
          <p:cNvPicPr>
            <a:picLocks noChangeAspect="1"/>
          </p:cNvPicPr>
          <p:nvPr/>
        </p:nvPicPr>
        <p:blipFill rotWithShape="1">
          <a:blip r:embed="rId2"/>
          <a:srcRect l="4910" t="19028"/>
          <a:stretch/>
        </p:blipFill>
        <p:spPr>
          <a:xfrm>
            <a:off x="0" y="0"/>
            <a:ext cx="12630150" cy="6688808"/>
          </a:xfrm>
          <a:prstGeom prst="rect">
            <a:avLst/>
          </a:prstGeom>
        </p:spPr>
      </p:pic>
    </p:spTree>
    <p:extLst>
      <p:ext uri="{BB962C8B-B14F-4D97-AF65-F5344CB8AC3E}">
        <p14:creationId xmlns:p14="http://schemas.microsoft.com/office/powerpoint/2010/main" val="174511298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0" y="-1051932"/>
            <a:ext cx="12192000" cy="7909932"/>
          </a:xfrm>
          <a:prstGeom prst="rect">
            <a:avLst/>
          </a:prstGeom>
        </p:spPr>
      </p:pic>
      <p:sp>
        <p:nvSpPr>
          <p:cNvPr id="3" name="Título 1"/>
          <p:cNvSpPr>
            <a:spLocks noGrp="1"/>
          </p:cNvSpPr>
          <p:nvPr>
            <p:ph type="title"/>
          </p:nvPr>
        </p:nvSpPr>
        <p:spPr>
          <a:xfrm>
            <a:off x="2207568" y="2924944"/>
            <a:ext cx="8229600" cy="990600"/>
          </a:xfrm>
        </p:spPr>
        <p:txBody>
          <a:bodyPr>
            <a:normAutofit/>
          </a:bodyPr>
          <a:lstStyle/>
          <a:p>
            <a:pPr algn="ctr"/>
            <a:r>
              <a:rPr lang="pt-BR" sz="4400" b="1" dirty="0" smtClean="0">
                <a:solidFill>
                  <a:schemeClr val="bg1"/>
                </a:solidFill>
              </a:rPr>
              <a:t>Documentando </a:t>
            </a:r>
            <a:r>
              <a:rPr lang="pt-BR" sz="4400" b="1" dirty="0" err="1" smtClean="0">
                <a:solidFill>
                  <a:schemeClr val="bg1"/>
                </a:solidFill>
              </a:rPr>
              <a:t>RESTFull</a:t>
            </a:r>
            <a:r>
              <a:rPr lang="pt-BR" sz="4400" b="1" dirty="0" smtClean="0">
                <a:solidFill>
                  <a:schemeClr val="bg1"/>
                </a:solidFill>
              </a:rPr>
              <a:t> </a:t>
            </a:r>
            <a:r>
              <a:rPr lang="pt-BR" sz="4400" b="1" dirty="0" err="1" smtClean="0">
                <a:solidFill>
                  <a:schemeClr val="bg1"/>
                </a:solidFill>
              </a:rPr>
              <a:t>API’s</a:t>
            </a:r>
            <a:endParaRPr lang="pt-BR" sz="4400" b="1" dirty="0">
              <a:solidFill>
                <a:schemeClr val="bg1"/>
              </a:solidFill>
            </a:endParaRPr>
          </a:p>
        </p:txBody>
      </p:sp>
    </p:spTree>
    <p:extLst>
      <p:ext uri="{BB962C8B-B14F-4D97-AF65-F5344CB8AC3E}">
        <p14:creationId xmlns:p14="http://schemas.microsoft.com/office/powerpoint/2010/main" val="338849473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4" name="Imagem 3"/>
          <p:cNvPicPr>
            <a:picLocks noChangeAspect="1"/>
          </p:cNvPicPr>
          <p:nvPr/>
        </p:nvPicPr>
        <p:blipFill>
          <a:blip r:embed="rId2"/>
          <a:stretch>
            <a:fillRect/>
          </a:stretch>
        </p:blipFill>
        <p:spPr>
          <a:xfrm>
            <a:off x="-1" y="-1"/>
            <a:ext cx="12384911" cy="8106859"/>
          </a:xfrm>
          <a:prstGeom prst="rect">
            <a:avLst/>
          </a:prstGeom>
        </p:spPr>
      </p:pic>
    </p:spTree>
    <p:extLst>
      <p:ext uri="{BB962C8B-B14F-4D97-AF65-F5344CB8AC3E}">
        <p14:creationId xmlns:p14="http://schemas.microsoft.com/office/powerpoint/2010/main" val="346477532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descr="http://idratherbewriting.com/nonref-content-api-docs/media/vectors/nonref-docs-preso_authenticationauthorization.sv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pic>
        <p:nvPicPr>
          <p:cNvPr id="8196" name="Picture 4" descr="Imagem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3123" y="0"/>
            <a:ext cx="17045123"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ítulo 1"/>
          <p:cNvSpPr>
            <a:spLocks noGrp="1"/>
          </p:cNvSpPr>
          <p:nvPr>
            <p:ph type="title"/>
          </p:nvPr>
        </p:nvSpPr>
        <p:spPr>
          <a:xfrm>
            <a:off x="2789499" y="2924944"/>
            <a:ext cx="8113852" cy="990600"/>
          </a:xfrm>
        </p:spPr>
        <p:txBody>
          <a:bodyPr>
            <a:noAutofit/>
          </a:bodyPr>
          <a:lstStyle/>
          <a:p>
            <a:pPr fontAlgn="base"/>
            <a:r>
              <a:rPr lang="pt-BR" sz="4400" b="1" dirty="0" smtClean="0">
                <a:solidFill>
                  <a:schemeClr val="bg1"/>
                </a:solidFill>
              </a:rPr>
              <a:t>Autorização e Autenticação</a:t>
            </a:r>
            <a:endParaRPr lang="pt-BR" sz="4400" b="1" dirty="0">
              <a:solidFill>
                <a:schemeClr val="bg1"/>
              </a:solidFill>
            </a:endParaRPr>
          </a:p>
        </p:txBody>
      </p:sp>
    </p:spTree>
    <p:extLst>
      <p:ext uri="{BB962C8B-B14F-4D97-AF65-F5344CB8AC3E}">
        <p14:creationId xmlns:p14="http://schemas.microsoft.com/office/powerpoint/2010/main" val="145922322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609600"/>
            <a:ext cx="9931572" cy="1320800"/>
          </a:xfrm>
        </p:spPr>
        <p:txBody>
          <a:bodyPr/>
          <a:lstStyle/>
          <a:p>
            <a:r>
              <a:rPr lang="pt-BR" dirty="0" smtClean="0"/>
              <a:t>Como funciona um </a:t>
            </a:r>
            <a:r>
              <a:rPr lang="pt-BR" dirty="0" err="1" smtClean="0"/>
              <a:t>token</a:t>
            </a:r>
            <a:r>
              <a:rPr lang="pt-BR" dirty="0" smtClean="0"/>
              <a:t> de autenticação</a:t>
            </a:r>
            <a:endParaRPr lang="pt-BR" dirty="0"/>
          </a:p>
        </p:txBody>
      </p:sp>
      <p:sp>
        <p:nvSpPr>
          <p:cNvPr id="5" name="Espaço Reservado para Conteúdo 4"/>
          <p:cNvSpPr>
            <a:spLocks noGrp="1"/>
          </p:cNvSpPr>
          <p:nvPr>
            <p:ph idx="1"/>
          </p:nvPr>
        </p:nvSpPr>
        <p:spPr/>
        <p:txBody>
          <a:bodyPr/>
          <a:lstStyle/>
          <a:p>
            <a:endParaRPr lang="pt-BR"/>
          </a:p>
        </p:txBody>
      </p:sp>
      <p:pic>
        <p:nvPicPr>
          <p:cNvPr id="6" name="Imagem 5"/>
          <p:cNvPicPr>
            <a:picLocks noChangeAspect="1"/>
          </p:cNvPicPr>
          <p:nvPr/>
        </p:nvPicPr>
        <p:blipFill>
          <a:blip r:embed="rId2"/>
          <a:stretch>
            <a:fillRect/>
          </a:stretch>
        </p:blipFill>
        <p:spPr>
          <a:xfrm>
            <a:off x="677334" y="1858772"/>
            <a:ext cx="10876384" cy="4697742"/>
          </a:xfrm>
          <a:prstGeom prst="rect">
            <a:avLst/>
          </a:prstGeom>
        </p:spPr>
      </p:pic>
    </p:spTree>
    <p:extLst>
      <p:ext uri="{BB962C8B-B14F-4D97-AF65-F5344CB8AC3E}">
        <p14:creationId xmlns:p14="http://schemas.microsoft.com/office/powerpoint/2010/main" val="84654751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Anatomia de um JSON Web Token (JWT)</a:t>
            </a:r>
            <a:endParaRPr lang="pt-BR" dirty="0"/>
          </a:p>
        </p:txBody>
      </p:sp>
      <p:pic>
        <p:nvPicPr>
          <p:cNvPr id="4" name="Espaço Reservado para Conteúdo 3"/>
          <p:cNvPicPr>
            <a:picLocks noGrp="1" noChangeAspect="1"/>
          </p:cNvPicPr>
          <p:nvPr>
            <p:ph idx="1"/>
          </p:nvPr>
        </p:nvPicPr>
        <p:blipFill>
          <a:blip r:embed="rId2"/>
          <a:stretch>
            <a:fillRect/>
          </a:stretch>
        </p:blipFill>
        <p:spPr>
          <a:xfrm>
            <a:off x="677862" y="2606154"/>
            <a:ext cx="10720821" cy="3729331"/>
          </a:xfrm>
          <a:prstGeom prst="rect">
            <a:avLst/>
          </a:prstGeom>
        </p:spPr>
      </p:pic>
      <p:sp>
        <p:nvSpPr>
          <p:cNvPr id="5" name="Retângulo 4"/>
          <p:cNvSpPr/>
          <p:nvPr/>
        </p:nvSpPr>
        <p:spPr>
          <a:xfrm>
            <a:off x="2001206" y="1270000"/>
            <a:ext cx="5763629" cy="646331"/>
          </a:xfrm>
          <a:prstGeom prst="rect">
            <a:avLst/>
          </a:prstGeom>
        </p:spPr>
        <p:txBody>
          <a:bodyPr wrap="none">
            <a:spAutoFit/>
          </a:bodyPr>
          <a:lstStyle/>
          <a:p>
            <a:r>
              <a:rPr lang="pt-BR" dirty="0">
                <a:hlinkClick r:id="rId3"/>
              </a:rPr>
              <a:t>https://</a:t>
            </a:r>
            <a:r>
              <a:rPr lang="pt-BR" dirty="0" smtClean="0">
                <a:hlinkClick r:id="rId3"/>
              </a:rPr>
              <a:t>github.com/nbarbettini/SimpleTokenProvider</a:t>
            </a:r>
            <a:endParaRPr lang="pt-BR" dirty="0" smtClean="0"/>
          </a:p>
          <a:p>
            <a:endParaRPr lang="pt-BR" dirty="0"/>
          </a:p>
        </p:txBody>
      </p:sp>
    </p:spTree>
    <p:extLst>
      <p:ext uri="{BB962C8B-B14F-4D97-AF65-F5344CB8AC3E}">
        <p14:creationId xmlns:p14="http://schemas.microsoft.com/office/powerpoint/2010/main" val="199376063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1"/>
          <p:cNvSpPr txBox="1">
            <a:spLocks/>
          </p:cNvSpPr>
          <p:nvPr/>
        </p:nvSpPr>
        <p:spPr>
          <a:xfrm>
            <a:off x="2265441" y="89146"/>
            <a:ext cx="8229600"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4400" b="1" smtClean="0">
                <a:solidFill>
                  <a:schemeClr val="bg1"/>
                </a:solidFill>
              </a:rPr>
              <a:t>Versionamento de API’s</a:t>
            </a:r>
            <a:endParaRPr lang="pt-BR" sz="4400" b="1" dirty="0">
              <a:solidFill>
                <a:schemeClr val="bg1"/>
              </a:solidFill>
            </a:endParaRPr>
          </a:p>
        </p:txBody>
      </p:sp>
      <p:pic>
        <p:nvPicPr>
          <p:cNvPr id="5" name="Imagem 4"/>
          <p:cNvPicPr>
            <a:picLocks noChangeAspect="1"/>
          </p:cNvPicPr>
          <p:nvPr/>
        </p:nvPicPr>
        <p:blipFill>
          <a:blip r:embed="rId2"/>
          <a:stretch>
            <a:fillRect/>
          </a:stretch>
        </p:blipFill>
        <p:spPr>
          <a:xfrm>
            <a:off x="0" y="0"/>
            <a:ext cx="12292314" cy="6861702"/>
          </a:xfrm>
          <a:prstGeom prst="rect">
            <a:avLst/>
          </a:prstGeom>
        </p:spPr>
      </p:pic>
      <p:sp>
        <p:nvSpPr>
          <p:cNvPr id="10" name="Título 1"/>
          <p:cNvSpPr txBox="1">
            <a:spLocks/>
          </p:cNvSpPr>
          <p:nvPr/>
        </p:nvSpPr>
        <p:spPr>
          <a:xfrm>
            <a:off x="2265441" y="165346"/>
            <a:ext cx="8229600"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4400" b="1" dirty="0" smtClean="0">
                <a:solidFill>
                  <a:schemeClr val="bg1"/>
                </a:solidFill>
              </a:rPr>
              <a:t>Versionamento de </a:t>
            </a:r>
            <a:r>
              <a:rPr lang="pt-BR" sz="4400" b="1" dirty="0" err="1" smtClean="0">
                <a:solidFill>
                  <a:schemeClr val="bg1"/>
                </a:solidFill>
              </a:rPr>
              <a:t>API’s</a:t>
            </a:r>
            <a:endParaRPr lang="pt-BR" sz="4400" b="1" dirty="0">
              <a:solidFill>
                <a:schemeClr val="bg1"/>
              </a:solidFill>
            </a:endParaRPr>
          </a:p>
        </p:txBody>
      </p:sp>
    </p:spTree>
    <p:extLst>
      <p:ext uri="{BB962C8B-B14F-4D97-AF65-F5344CB8AC3E}">
        <p14:creationId xmlns:p14="http://schemas.microsoft.com/office/powerpoint/2010/main" val="29460052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p:cNvSpPr>
            <a:spLocks noGrp="1"/>
          </p:cNvSpPr>
          <p:nvPr>
            <p:ph idx="1"/>
          </p:nvPr>
        </p:nvSpPr>
        <p:spPr/>
        <p:txBody>
          <a:bodyPr/>
          <a:lstStyle/>
          <a:p>
            <a:endParaRPr lang="pt-BR"/>
          </a:p>
        </p:txBody>
      </p:sp>
      <p:pic>
        <p:nvPicPr>
          <p:cNvPr id="5122" name="Picture 2" descr="Resultado de imagem para Indo alÃ©m do RESTFu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4653"/>
          </a:xfrm>
          <a:prstGeom prst="rect">
            <a:avLst/>
          </a:prstGeom>
          <a:noFill/>
          <a:extLst>
            <a:ext uri="{909E8E84-426E-40DD-AFC4-6F175D3DCCD1}">
              <a14:hiddenFill xmlns:a14="http://schemas.microsoft.com/office/drawing/2010/main">
                <a:solidFill>
                  <a:srgbClr val="FFFFFF"/>
                </a:solidFill>
              </a14:hiddenFill>
            </a:ext>
          </a:extLst>
        </p:spPr>
      </p:pic>
      <p:sp>
        <p:nvSpPr>
          <p:cNvPr id="6" name="Título 1"/>
          <p:cNvSpPr txBox="1">
            <a:spLocks/>
          </p:cNvSpPr>
          <p:nvPr/>
        </p:nvSpPr>
        <p:spPr>
          <a:xfrm>
            <a:off x="1047724" y="2997200"/>
            <a:ext cx="10260742" cy="13208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4800" b="1" dirty="0" smtClean="0">
                <a:solidFill>
                  <a:schemeClr val="bg1"/>
                </a:solidFill>
              </a:rPr>
              <a:t>Indo além do </a:t>
            </a:r>
            <a:r>
              <a:rPr lang="pt-BR" sz="4800" b="1" dirty="0" err="1" smtClean="0">
                <a:solidFill>
                  <a:schemeClr val="bg1"/>
                </a:solidFill>
              </a:rPr>
              <a:t>RESTFul</a:t>
            </a:r>
            <a:endParaRPr lang="pt-BR" sz="4800" b="1" dirty="0">
              <a:solidFill>
                <a:schemeClr val="bg1"/>
              </a:solidFill>
            </a:endParaRPr>
          </a:p>
        </p:txBody>
      </p:sp>
    </p:spTree>
    <p:extLst>
      <p:ext uri="{BB962C8B-B14F-4D97-AF65-F5344CB8AC3E}">
        <p14:creationId xmlns:p14="http://schemas.microsoft.com/office/powerpoint/2010/main" val="427538899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1134312" y="-115450"/>
            <a:ext cx="14455881" cy="7060260"/>
          </a:xfrm>
          <a:prstGeom prst="rect">
            <a:avLst/>
          </a:prstGeom>
        </p:spPr>
      </p:pic>
      <p:sp>
        <p:nvSpPr>
          <p:cNvPr id="5" name="Título 1"/>
          <p:cNvSpPr txBox="1">
            <a:spLocks/>
          </p:cNvSpPr>
          <p:nvPr/>
        </p:nvSpPr>
        <p:spPr>
          <a:xfrm>
            <a:off x="1608881" y="297491"/>
            <a:ext cx="9198677"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dirty="0" smtClean="0">
                <a:solidFill>
                  <a:schemeClr val="tx1"/>
                </a:solidFill>
              </a:rPr>
              <a:t>Limite de requisições e acessos</a:t>
            </a:r>
            <a:endParaRPr lang="pt-BR" dirty="0">
              <a:solidFill>
                <a:schemeClr val="tx1"/>
              </a:solidFill>
            </a:endParaRPr>
          </a:p>
        </p:txBody>
      </p:sp>
    </p:spTree>
    <p:extLst>
      <p:ext uri="{BB962C8B-B14F-4D97-AF65-F5344CB8AC3E}">
        <p14:creationId xmlns:p14="http://schemas.microsoft.com/office/powerpoint/2010/main" val="361123054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ítulo 3"/>
          <p:cNvSpPr>
            <a:spLocks noGrp="1"/>
          </p:cNvSpPr>
          <p:nvPr>
            <p:ph type="title"/>
          </p:nvPr>
        </p:nvSpPr>
        <p:spPr>
          <a:xfrm>
            <a:off x="5924548" y="1048612"/>
            <a:ext cx="5648327" cy="742376"/>
          </a:xfrm>
        </p:spPr>
        <p:txBody>
          <a:bodyPr>
            <a:normAutofit/>
          </a:bodyPr>
          <a:lstStyle/>
          <a:p>
            <a:r>
              <a:rPr lang="pt-BR" dirty="0"/>
              <a:t>Muitos </a:t>
            </a:r>
            <a:r>
              <a:rPr lang="pt-BR" dirty="0" smtClean="0"/>
              <a:t>'padrões' </a:t>
            </a:r>
            <a:r>
              <a:rPr lang="pt-BR" dirty="0"/>
              <a:t>diferentes </a:t>
            </a:r>
            <a:r>
              <a:rPr lang="pt-BR" dirty="0" smtClean="0"/>
              <a:t>:</a:t>
            </a:r>
            <a:endParaRPr lang="pt-BR" dirty="0"/>
          </a:p>
        </p:txBody>
      </p:sp>
      <p:pic>
        <p:nvPicPr>
          <p:cNvPr id="7" name="Espaço Reservado para Conteúdo 6"/>
          <p:cNvPicPr>
            <a:picLocks noGrp="1" noChangeAspect="1"/>
          </p:cNvPicPr>
          <p:nvPr>
            <p:ph idx="1"/>
          </p:nvPr>
        </p:nvPicPr>
        <p:blipFill>
          <a:blip r:embed="rId2"/>
          <a:stretch>
            <a:fillRect/>
          </a:stretch>
        </p:blipFill>
        <p:spPr>
          <a:xfrm>
            <a:off x="916769" y="1447238"/>
            <a:ext cx="4969685" cy="4603256"/>
          </a:xfrm>
          <a:prstGeom prst="rect">
            <a:avLst/>
          </a:prstGeom>
        </p:spPr>
      </p:pic>
      <p:sp>
        <p:nvSpPr>
          <p:cNvPr id="6" name="Espaço Reservado para Texto 5"/>
          <p:cNvSpPr>
            <a:spLocks noGrp="1"/>
          </p:cNvSpPr>
          <p:nvPr>
            <p:ph type="body" sz="half" idx="2"/>
          </p:nvPr>
        </p:nvSpPr>
        <p:spPr>
          <a:xfrm>
            <a:off x="5915025" y="1790988"/>
            <a:ext cx="5667373" cy="1144542"/>
          </a:xfrm>
        </p:spPr>
        <p:txBody>
          <a:bodyPr>
            <a:normAutofit/>
          </a:bodyPr>
          <a:lstStyle/>
          <a:p>
            <a:r>
              <a:rPr lang="pt-BR" sz="2000" dirty="0"/>
              <a:t>RMI, SOAP, </a:t>
            </a:r>
            <a:r>
              <a:rPr lang="pt-BR" sz="2000" dirty="0" err="1"/>
              <a:t>Corba</a:t>
            </a:r>
            <a:r>
              <a:rPr lang="pt-BR" sz="2000" dirty="0"/>
              <a:t>, DCE, DCOM etc.</a:t>
            </a:r>
          </a:p>
        </p:txBody>
      </p:sp>
      <p:sp>
        <p:nvSpPr>
          <p:cNvPr id="9" name="Título 1"/>
          <p:cNvSpPr txBox="1">
            <a:spLocks/>
          </p:cNvSpPr>
          <p:nvPr/>
        </p:nvSpPr>
        <p:spPr>
          <a:xfrm>
            <a:off x="3411009" y="19050"/>
            <a:ext cx="8596668"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3600" dirty="0"/>
              <a:t>O mundo antes do REST!</a:t>
            </a:r>
          </a:p>
        </p:txBody>
      </p:sp>
      <p:sp>
        <p:nvSpPr>
          <p:cNvPr id="10" name="Título 3"/>
          <p:cNvSpPr txBox="1">
            <a:spLocks/>
          </p:cNvSpPr>
          <p:nvPr/>
        </p:nvSpPr>
        <p:spPr>
          <a:xfrm>
            <a:off x="6267449" y="3314988"/>
            <a:ext cx="4960487" cy="74237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pt-BR" dirty="0"/>
          </a:p>
        </p:txBody>
      </p:sp>
      <p:sp>
        <p:nvSpPr>
          <p:cNvPr id="11" name="Título 3"/>
          <p:cNvSpPr txBox="1">
            <a:spLocks/>
          </p:cNvSpPr>
          <p:nvPr/>
        </p:nvSpPr>
        <p:spPr>
          <a:xfrm>
            <a:off x="5915024" y="1048612"/>
            <a:ext cx="4960487" cy="74237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pt-BR" dirty="0"/>
          </a:p>
        </p:txBody>
      </p:sp>
      <p:sp>
        <p:nvSpPr>
          <p:cNvPr id="12" name="Espaço Reservado para Texto 5"/>
          <p:cNvSpPr txBox="1">
            <a:spLocks/>
          </p:cNvSpPr>
          <p:nvPr/>
        </p:nvSpPr>
        <p:spPr>
          <a:xfrm>
            <a:off x="5915024" y="1790988"/>
            <a:ext cx="4960487" cy="1295400"/>
          </a:xfrm>
          <a:prstGeom prst="rect">
            <a:avLst/>
          </a:prstGeom>
        </p:spPr>
        <p:txBody>
          <a:bodyPr vert="horz" lIns="91440" tIns="45720" rIns="91440" bIns="45720" rtlCol="0">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1pPr>
            <a:lvl2pPr marL="457063"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2pPr>
            <a:lvl3pPr marL="914126" indent="0" algn="l" defTabSz="457200" rtl="0" eaLnBrk="1" latinLnBrk="0" hangingPunct="1">
              <a:spcBef>
                <a:spcPts val="1000"/>
              </a:spcBef>
              <a:spcAft>
                <a:spcPts val="0"/>
              </a:spcAft>
              <a:buClr>
                <a:schemeClr val="accent1"/>
              </a:buClr>
              <a:buSzPct val="80000"/>
              <a:buFont typeface="Wingdings 3" charset="2"/>
              <a:buNone/>
              <a:defRPr sz="1200" kern="1200">
                <a:solidFill>
                  <a:schemeClr val="tx1">
                    <a:lumMod val="75000"/>
                    <a:lumOff val="25000"/>
                  </a:schemeClr>
                </a:solidFill>
                <a:latin typeface="+mn-lt"/>
                <a:ea typeface="+mn-ea"/>
                <a:cs typeface="+mn-cs"/>
              </a:defRPr>
            </a:lvl3pPr>
            <a:lvl4pPr marL="1371189"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4pPr>
            <a:lvl5pPr marL="1828251"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5pPr>
            <a:lvl6pPr marL="2285314"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6pPr>
            <a:lvl7pPr marL="2742377"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7pPr>
            <a:lvl8pPr marL="3199440"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8pPr>
            <a:lvl9pPr marL="3656503"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9pPr>
          </a:lstStyle>
          <a:p>
            <a:endParaRPr lang="pt-BR" dirty="0"/>
          </a:p>
        </p:txBody>
      </p:sp>
      <p:sp>
        <p:nvSpPr>
          <p:cNvPr id="13" name="Título 3"/>
          <p:cNvSpPr txBox="1">
            <a:spLocks/>
          </p:cNvSpPr>
          <p:nvPr/>
        </p:nvSpPr>
        <p:spPr>
          <a:xfrm>
            <a:off x="5934071" y="2667290"/>
            <a:ext cx="5648327" cy="79855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dirty="0" smtClean="0"/>
              <a:t>De muitas empresas diferentes :</a:t>
            </a:r>
            <a:endParaRPr lang="pt-BR" dirty="0"/>
          </a:p>
        </p:txBody>
      </p:sp>
      <p:sp>
        <p:nvSpPr>
          <p:cNvPr id="14" name="Espaço Reservado para Texto 5"/>
          <p:cNvSpPr txBox="1">
            <a:spLocks/>
          </p:cNvSpPr>
          <p:nvPr/>
        </p:nvSpPr>
        <p:spPr>
          <a:xfrm>
            <a:off x="5924548" y="3420053"/>
            <a:ext cx="5648327" cy="1000229"/>
          </a:xfrm>
          <a:prstGeom prst="rect">
            <a:avLst/>
          </a:prstGeom>
        </p:spPr>
        <p:txBody>
          <a:bodyPr vert="horz" lIns="91440" tIns="45720" rIns="91440" bIns="45720" rtlCol="0">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1pPr>
            <a:lvl2pPr marL="457063"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2pPr>
            <a:lvl3pPr marL="914126" indent="0" algn="l" defTabSz="457200" rtl="0" eaLnBrk="1" latinLnBrk="0" hangingPunct="1">
              <a:spcBef>
                <a:spcPts val="1000"/>
              </a:spcBef>
              <a:spcAft>
                <a:spcPts val="0"/>
              </a:spcAft>
              <a:buClr>
                <a:schemeClr val="accent1"/>
              </a:buClr>
              <a:buSzPct val="80000"/>
              <a:buFont typeface="Wingdings 3" charset="2"/>
              <a:buNone/>
              <a:defRPr sz="1200" kern="1200">
                <a:solidFill>
                  <a:schemeClr val="tx1">
                    <a:lumMod val="75000"/>
                    <a:lumOff val="25000"/>
                  </a:schemeClr>
                </a:solidFill>
                <a:latin typeface="+mn-lt"/>
                <a:ea typeface="+mn-ea"/>
                <a:cs typeface="+mn-cs"/>
              </a:defRPr>
            </a:lvl3pPr>
            <a:lvl4pPr marL="1371189"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4pPr>
            <a:lvl5pPr marL="1828251"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5pPr>
            <a:lvl6pPr marL="2285314"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6pPr>
            <a:lvl7pPr marL="2742377"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7pPr>
            <a:lvl8pPr marL="3199440"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8pPr>
            <a:lvl9pPr marL="3656503"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9pPr>
          </a:lstStyle>
          <a:p>
            <a:r>
              <a:rPr lang="nn-NO" sz="2000" dirty="0" smtClean="0"/>
              <a:t>Sun, Microsoft, IBM, OASIS, OMG etc.</a:t>
            </a:r>
            <a:endParaRPr lang="pt-BR" sz="2000" dirty="0"/>
          </a:p>
        </p:txBody>
      </p:sp>
      <p:sp>
        <p:nvSpPr>
          <p:cNvPr id="16" name="Título 3"/>
          <p:cNvSpPr txBox="1">
            <a:spLocks/>
          </p:cNvSpPr>
          <p:nvPr/>
        </p:nvSpPr>
        <p:spPr>
          <a:xfrm>
            <a:off x="5905501" y="4097004"/>
            <a:ext cx="5676897" cy="70273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dirty="0" smtClean="0"/>
              <a:t>Causando </a:t>
            </a:r>
            <a:r>
              <a:rPr lang="pt-BR" dirty="0"/>
              <a:t>muitos problemas</a:t>
            </a:r>
            <a:r>
              <a:rPr lang="pt-BR" dirty="0" smtClean="0"/>
              <a:t>:</a:t>
            </a:r>
            <a:endParaRPr lang="pt-BR" dirty="0"/>
          </a:p>
        </p:txBody>
      </p:sp>
      <p:sp>
        <p:nvSpPr>
          <p:cNvPr id="17" name="Espaço Reservado para Texto 5"/>
          <p:cNvSpPr txBox="1">
            <a:spLocks/>
          </p:cNvSpPr>
          <p:nvPr/>
        </p:nvSpPr>
        <p:spPr>
          <a:xfrm>
            <a:off x="5895978" y="4869001"/>
            <a:ext cx="5676897" cy="1227864"/>
          </a:xfrm>
          <a:prstGeom prst="rect">
            <a:avLst/>
          </a:prstGeom>
        </p:spPr>
        <p:txBody>
          <a:bodyPr vert="horz" lIns="91440" tIns="45720" rIns="91440" bIns="45720" rtlCol="0">
            <a:normAutofit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1pPr>
            <a:lvl2pPr marL="457063"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2pPr>
            <a:lvl3pPr marL="914126" indent="0" algn="l" defTabSz="457200" rtl="0" eaLnBrk="1" latinLnBrk="0" hangingPunct="1">
              <a:spcBef>
                <a:spcPts val="1000"/>
              </a:spcBef>
              <a:spcAft>
                <a:spcPts val="0"/>
              </a:spcAft>
              <a:buClr>
                <a:schemeClr val="accent1"/>
              </a:buClr>
              <a:buSzPct val="80000"/>
              <a:buFont typeface="Wingdings 3" charset="2"/>
              <a:buNone/>
              <a:defRPr sz="1200" kern="1200">
                <a:solidFill>
                  <a:schemeClr val="tx1">
                    <a:lumMod val="75000"/>
                    <a:lumOff val="25000"/>
                  </a:schemeClr>
                </a:solidFill>
                <a:latin typeface="+mn-lt"/>
                <a:ea typeface="+mn-ea"/>
                <a:cs typeface="+mn-cs"/>
              </a:defRPr>
            </a:lvl3pPr>
            <a:lvl4pPr marL="1371189"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4pPr>
            <a:lvl5pPr marL="1828251"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5pPr>
            <a:lvl6pPr marL="2285314"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6pPr>
            <a:lvl7pPr marL="2742377"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7pPr>
            <a:lvl8pPr marL="3199440"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8pPr>
            <a:lvl9pPr marL="3656503"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9pPr>
          </a:lstStyle>
          <a:p>
            <a:pPr marL="342900" indent="-342900">
              <a:buFont typeface="Wingdings" panose="05000000000000000000" pitchFamily="2" charset="2"/>
              <a:buChar char="ü"/>
            </a:pPr>
            <a:r>
              <a:rPr lang="pt-BR" sz="2000" dirty="0"/>
              <a:t>Má interoperabilidade.</a:t>
            </a:r>
          </a:p>
          <a:p>
            <a:pPr marL="342900" indent="-342900">
              <a:buFont typeface="Wingdings" panose="05000000000000000000" pitchFamily="2" charset="2"/>
              <a:buChar char="ü"/>
            </a:pPr>
            <a:r>
              <a:rPr lang="pt-BR" sz="2000" dirty="0"/>
              <a:t>Reinventar a roda.</a:t>
            </a:r>
          </a:p>
          <a:p>
            <a:pPr marL="342900" indent="-342900">
              <a:buFont typeface="Wingdings" panose="05000000000000000000" pitchFamily="2" charset="2"/>
              <a:buChar char="ü"/>
            </a:pPr>
            <a:r>
              <a:rPr lang="pt-BR" sz="2000" dirty="0"/>
              <a:t>Atrelado a um fornecedor</a:t>
            </a:r>
            <a:r>
              <a:rPr lang="pt-BR" sz="1800" dirty="0"/>
              <a:t>.</a:t>
            </a:r>
          </a:p>
        </p:txBody>
      </p:sp>
    </p:spTree>
    <p:extLst>
      <p:ext uri="{BB962C8B-B14F-4D97-AF65-F5344CB8AC3E}">
        <p14:creationId xmlns:p14="http://schemas.microsoft.com/office/powerpoint/2010/main" val="346187158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219924" y="-167172"/>
            <a:ext cx="13326608" cy="7077256"/>
          </a:xfrm>
          <a:prstGeom prst="rect">
            <a:avLst/>
          </a:prstGeom>
        </p:spPr>
      </p:pic>
      <p:sp>
        <p:nvSpPr>
          <p:cNvPr id="4" name="Título 1"/>
          <p:cNvSpPr>
            <a:spLocks noGrp="1"/>
          </p:cNvSpPr>
          <p:nvPr>
            <p:ph type="title"/>
          </p:nvPr>
        </p:nvSpPr>
        <p:spPr>
          <a:xfrm>
            <a:off x="1932972" y="0"/>
            <a:ext cx="8717806" cy="990600"/>
          </a:xfrm>
        </p:spPr>
        <p:txBody>
          <a:bodyPr>
            <a:normAutofit fontScale="90000"/>
          </a:bodyPr>
          <a:lstStyle/>
          <a:p>
            <a:pPr algn="ctr"/>
            <a:r>
              <a:rPr lang="pt-BR" sz="4000" dirty="0" err="1" smtClean="0">
                <a:solidFill>
                  <a:schemeClr val="tx1"/>
                </a:solidFill>
              </a:rPr>
              <a:t>SDK’s</a:t>
            </a:r>
            <a:r>
              <a:rPr lang="pt-BR" sz="4000" dirty="0" smtClean="0">
                <a:solidFill>
                  <a:schemeClr val="tx1"/>
                </a:solidFill>
              </a:rPr>
              <a:t> e </a:t>
            </a:r>
            <a:r>
              <a:rPr lang="pt-BR" sz="4000" dirty="0" err="1" smtClean="0">
                <a:solidFill>
                  <a:schemeClr val="tx1"/>
                </a:solidFill>
              </a:rPr>
              <a:t>sample</a:t>
            </a:r>
            <a:r>
              <a:rPr lang="pt-BR" sz="4000" dirty="0" smtClean="0">
                <a:solidFill>
                  <a:schemeClr val="tx1"/>
                </a:solidFill>
              </a:rPr>
              <a:t> </a:t>
            </a:r>
            <a:r>
              <a:rPr lang="pt-BR" sz="4000" dirty="0" err="1" smtClean="0">
                <a:solidFill>
                  <a:schemeClr val="tx1"/>
                </a:solidFill>
              </a:rPr>
              <a:t>apps</a:t>
            </a:r>
            <a:r>
              <a:rPr lang="pt-BR" cap="all" dirty="0" smtClean="0"/>
              <a:t/>
            </a:r>
            <a:br>
              <a:rPr lang="pt-BR" cap="all" dirty="0" smtClean="0"/>
            </a:br>
            <a:endParaRPr lang="pt-BR" dirty="0"/>
          </a:p>
        </p:txBody>
      </p:sp>
    </p:spTree>
    <p:extLst>
      <p:ext uri="{BB962C8B-B14F-4D97-AF65-F5344CB8AC3E}">
        <p14:creationId xmlns:p14="http://schemas.microsoft.com/office/powerpoint/2010/main" val="54844631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3"/>
          <a:stretch>
            <a:fillRect/>
          </a:stretch>
        </p:blipFill>
        <p:spPr>
          <a:xfrm>
            <a:off x="-1273215" y="-221502"/>
            <a:ext cx="14425740" cy="7091077"/>
          </a:xfrm>
          <a:prstGeom prst="rect">
            <a:avLst/>
          </a:prstGeom>
        </p:spPr>
      </p:pic>
      <p:sp>
        <p:nvSpPr>
          <p:cNvPr id="4" name="Título 1"/>
          <p:cNvSpPr>
            <a:spLocks noGrp="1"/>
          </p:cNvSpPr>
          <p:nvPr>
            <p:ph type="title"/>
          </p:nvPr>
        </p:nvSpPr>
        <p:spPr>
          <a:xfrm>
            <a:off x="1824855" y="-107623"/>
            <a:ext cx="8229600" cy="990600"/>
          </a:xfrm>
        </p:spPr>
        <p:txBody>
          <a:bodyPr>
            <a:noAutofit/>
          </a:bodyPr>
          <a:lstStyle/>
          <a:p>
            <a:pPr algn="ctr"/>
            <a:r>
              <a:rPr lang="pt-BR" dirty="0">
                <a:solidFill>
                  <a:schemeClr val="tx1"/>
                </a:solidFill>
              </a:rPr>
              <a:t>Referência </a:t>
            </a:r>
            <a:r>
              <a:rPr lang="pt-BR" dirty="0" smtClean="0">
                <a:solidFill>
                  <a:schemeClr val="tx1"/>
                </a:solidFill>
              </a:rPr>
              <a:t>Rápida</a:t>
            </a:r>
            <a:r>
              <a:rPr lang="pt-BR" dirty="0"/>
              <a:t/>
            </a:r>
            <a:br>
              <a:rPr lang="pt-BR" dirty="0"/>
            </a:br>
            <a:endParaRPr lang="pt-BR" dirty="0"/>
          </a:p>
        </p:txBody>
      </p:sp>
    </p:spTree>
    <p:extLst>
      <p:ext uri="{BB962C8B-B14F-4D97-AF65-F5344CB8AC3E}">
        <p14:creationId xmlns:p14="http://schemas.microsoft.com/office/powerpoint/2010/main" val="33091851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Resultado de imagem para boas idÃ©i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885" y="0"/>
            <a:ext cx="13195466"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a:spLocks noGrp="1"/>
          </p:cNvSpPr>
          <p:nvPr>
            <p:ph type="title"/>
          </p:nvPr>
        </p:nvSpPr>
        <p:spPr>
          <a:xfrm>
            <a:off x="2482932" y="0"/>
            <a:ext cx="8229600" cy="990600"/>
          </a:xfrm>
        </p:spPr>
        <p:txBody>
          <a:bodyPr>
            <a:normAutofit fontScale="90000"/>
          </a:bodyPr>
          <a:lstStyle/>
          <a:p>
            <a:pPr algn="ctr"/>
            <a:r>
              <a:rPr lang="pt-BR" sz="5300" b="1" dirty="0">
                <a:solidFill>
                  <a:schemeClr val="bg1"/>
                </a:solidFill>
              </a:rPr>
              <a:t>Boas Práticas</a:t>
            </a:r>
            <a:br>
              <a:rPr lang="pt-BR" sz="5300" b="1" dirty="0">
                <a:solidFill>
                  <a:schemeClr val="bg1"/>
                </a:solidFill>
              </a:rPr>
            </a:br>
            <a:r>
              <a:rPr lang="pt-BR" sz="5300" b="1" dirty="0">
                <a:solidFill>
                  <a:schemeClr val="bg1"/>
                </a:solidFill>
              </a:rPr>
              <a:t/>
            </a:r>
            <a:br>
              <a:rPr lang="pt-BR" sz="5300" b="1" dirty="0">
                <a:solidFill>
                  <a:schemeClr val="bg1"/>
                </a:solidFill>
              </a:rPr>
            </a:br>
            <a:r>
              <a:rPr lang="pt-BR" cap="all" dirty="0"/>
              <a:t/>
            </a:r>
            <a:br>
              <a:rPr lang="pt-BR" cap="all" dirty="0"/>
            </a:br>
            <a:endParaRPr lang="pt-BR" dirty="0"/>
          </a:p>
        </p:txBody>
      </p:sp>
    </p:spTree>
    <p:extLst>
      <p:ext uri="{BB962C8B-B14F-4D97-AF65-F5344CB8AC3E}">
        <p14:creationId xmlns:p14="http://schemas.microsoft.com/office/powerpoint/2010/main" val="1013917312"/>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fontAlgn="base"/>
            <a:r>
              <a:rPr lang="pt-BR" dirty="0"/>
              <a:t>Boas Práticas</a:t>
            </a:r>
          </a:p>
        </p:txBody>
      </p:sp>
      <p:sp>
        <p:nvSpPr>
          <p:cNvPr id="3" name="Espaço Reservado para Conteúdo 2"/>
          <p:cNvSpPr>
            <a:spLocks noGrp="1"/>
          </p:cNvSpPr>
          <p:nvPr>
            <p:ph idx="1"/>
          </p:nvPr>
        </p:nvSpPr>
        <p:spPr>
          <a:xfrm>
            <a:off x="677334" y="2160589"/>
            <a:ext cx="10029248" cy="4697411"/>
          </a:xfrm>
        </p:spPr>
        <p:txBody>
          <a:bodyPr>
            <a:noAutofit/>
          </a:bodyPr>
          <a:lstStyle/>
          <a:p>
            <a:r>
              <a:rPr lang="pt-BR" sz="4400" dirty="0" smtClean="0"/>
              <a:t>Paginação,</a:t>
            </a:r>
          </a:p>
          <a:p>
            <a:r>
              <a:rPr lang="pt-BR" sz="4400" dirty="0" smtClean="0"/>
              <a:t>Intervalos </a:t>
            </a:r>
            <a:r>
              <a:rPr lang="pt-BR" sz="4400" dirty="0"/>
              <a:t>de tempo, </a:t>
            </a:r>
            <a:endParaRPr lang="pt-BR" sz="4400" dirty="0" smtClean="0"/>
          </a:p>
          <a:p>
            <a:r>
              <a:rPr lang="pt-BR" sz="4400" dirty="0"/>
              <a:t>T</a:t>
            </a:r>
            <a:r>
              <a:rPr lang="pt-BR" sz="4400" dirty="0" smtClean="0"/>
              <a:t>olerância </a:t>
            </a:r>
            <a:r>
              <a:rPr lang="pt-BR" sz="4400" dirty="0"/>
              <a:t>a </a:t>
            </a:r>
            <a:r>
              <a:rPr lang="pt-BR" sz="4400" dirty="0" smtClean="0"/>
              <a:t>falhas,</a:t>
            </a:r>
          </a:p>
          <a:p>
            <a:r>
              <a:rPr lang="pt-BR" sz="4400" dirty="0" smtClean="0"/>
              <a:t>Cache,</a:t>
            </a:r>
          </a:p>
          <a:p>
            <a:r>
              <a:rPr lang="pt-BR" sz="4400" dirty="0" smtClean="0"/>
              <a:t>Conectividade,</a:t>
            </a:r>
            <a:endParaRPr lang="pt-BR" sz="4400" dirty="0"/>
          </a:p>
        </p:txBody>
      </p:sp>
    </p:spTree>
    <p:extLst>
      <p:ext uri="{BB962C8B-B14F-4D97-AF65-F5344CB8AC3E}">
        <p14:creationId xmlns:p14="http://schemas.microsoft.com/office/powerpoint/2010/main" val="2298826682"/>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fontAlgn="base"/>
            <a:r>
              <a:rPr lang="pt-BR" dirty="0"/>
              <a:t>Boas Práticas</a:t>
            </a:r>
          </a:p>
        </p:txBody>
      </p:sp>
      <p:sp>
        <p:nvSpPr>
          <p:cNvPr id="3" name="Espaço Reservado para Conteúdo 2"/>
          <p:cNvSpPr>
            <a:spLocks noGrp="1"/>
          </p:cNvSpPr>
          <p:nvPr>
            <p:ph idx="1"/>
          </p:nvPr>
        </p:nvSpPr>
        <p:spPr>
          <a:xfrm>
            <a:off x="677334" y="2160589"/>
            <a:ext cx="9682008" cy="4697411"/>
          </a:xfrm>
        </p:spPr>
        <p:txBody>
          <a:bodyPr>
            <a:noAutofit/>
          </a:bodyPr>
          <a:lstStyle/>
          <a:p>
            <a:r>
              <a:rPr lang="pt-BR" sz="4000" dirty="0" smtClean="0"/>
              <a:t>Timeouts,</a:t>
            </a:r>
          </a:p>
          <a:p>
            <a:r>
              <a:rPr lang="pt-BR" sz="4000" dirty="0" err="1" smtClean="0"/>
              <a:t>Downtime</a:t>
            </a:r>
            <a:r>
              <a:rPr lang="pt-BR" sz="4000" dirty="0" smtClean="0"/>
              <a:t>,</a:t>
            </a:r>
          </a:p>
          <a:p>
            <a:r>
              <a:rPr lang="pt-BR" sz="4000" dirty="0" smtClean="0"/>
              <a:t>SSL,</a:t>
            </a:r>
          </a:p>
          <a:p>
            <a:r>
              <a:rPr lang="pt-BR" sz="4000" dirty="0" smtClean="0"/>
              <a:t>Versionamento,</a:t>
            </a:r>
          </a:p>
          <a:p>
            <a:r>
              <a:rPr lang="pt-BR" sz="4000" dirty="0" smtClean="0"/>
              <a:t>Teste </a:t>
            </a:r>
            <a:r>
              <a:rPr lang="pt-BR" sz="4000" dirty="0"/>
              <a:t>e </a:t>
            </a:r>
            <a:r>
              <a:rPr lang="pt-BR" sz="4000" dirty="0" smtClean="0"/>
              <a:t>validação,</a:t>
            </a:r>
          </a:p>
          <a:p>
            <a:r>
              <a:rPr lang="pt-BR" sz="4000" dirty="0" smtClean="0"/>
              <a:t>Exportações</a:t>
            </a:r>
            <a:r>
              <a:rPr lang="pt-BR" sz="4000" dirty="0"/>
              <a:t>, </a:t>
            </a:r>
          </a:p>
        </p:txBody>
      </p:sp>
    </p:spTree>
    <p:extLst>
      <p:ext uri="{BB962C8B-B14F-4D97-AF65-F5344CB8AC3E}">
        <p14:creationId xmlns:p14="http://schemas.microsoft.com/office/powerpoint/2010/main" val="186262122"/>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fontAlgn="base"/>
            <a:r>
              <a:rPr lang="pt-BR" dirty="0"/>
              <a:t>Boas Práticas</a:t>
            </a:r>
          </a:p>
        </p:txBody>
      </p:sp>
      <p:sp>
        <p:nvSpPr>
          <p:cNvPr id="3" name="Espaço Reservado para Conteúdo 2"/>
          <p:cNvSpPr>
            <a:spLocks noGrp="1"/>
          </p:cNvSpPr>
          <p:nvPr>
            <p:ph idx="1"/>
          </p:nvPr>
        </p:nvSpPr>
        <p:spPr/>
        <p:txBody>
          <a:bodyPr>
            <a:noAutofit/>
          </a:bodyPr>
          <a:lstStyle/>
          <a:p>
            <a:r>
              <a:rPr lang="pt-BR" sz="3600" dirty="0" smtClean="0"/>
              <a:t>Exportações,</a:t>
            </a:r>
          </a:p>
          <a:p>
            <a:r>
              <a:rPr lang="pt-BR" sz="3600" dirty="0" smtClean="0"/>
              <a:t>I18n / </a:t>
            </a:r>
            <a:r>
              <a:rPr lang="pt-BR" sz="3600" dirty="0" err="1" smtClean="0"/>
              <a:t>Globalization</a:t>
            </a:r>
            <a:r>
              <a:rPr lang="pt-BR" sz="3600" dirty="0" smtClean="0"/>
              <a:t>,</a:t>
            </a:r>
          </a:p>
          <a:p>
            <a:r>
              <a:rPr lang="pt-BR" sz="3600" dirty="0" smtClean="0"/>
              <a:t>Notificações,</a:t>
            </a:r>
          </a:p>
          <a:p>
            <a:r>
              <a:rPr lang="pt-BR" sz="3600" dirty="0" smtClean="0"/>
              <a:t>etc</a:t>
            </a:r>
            <a:r>
              <a:rPr lang="pt-BR" sz="3600" dirty="0"/>
              <a:t>.</a:t>
            </a:r>
          </a:p>
        </p:txBody>
      </p:sp>
    </p:spTree>
    <p:extLst>
      <p:ext uri="{BB962C8B-B14F-4D97-AF65-F5344CB8AC3E}">
        <p14:creationId xmlns:p14="http://schemas.microsoft.com/office/powerpoint/2010/main" val="4086923714"/>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1026" name="Picture 2" descr="http://i.imgur.com/X9Os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9" y="-835151"/>
            <a:ext cx="12660173" cy="7912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393055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4801314"/>
          </a:xfrm>
          <a:prstGeom prst="rect">
            <a:avLst/>
          </a:prstGeom>
        </p:spPr>
        <p:txBody>
          <a:bodyPr wrap="square">
            <a:spAutoFit/>
          </a:bodyPr>
          <a:lstStyle/>
          <a:p>
            <a:r>
              <a:rPr lang="pt-BR" dirty="0"/>
              <a:t>[Posts Sobre REST </a:t>
            </a:r>
            <a:r>
              <a:rPr lang="pt-BR" dirty="0" err="1"/>
              <a:t>Semeru</a:t>
            </a:r>
            <a:r>
              <a:rPr lang="pt-BR" dirty="0"/>
              <a:t>](</a:t>
            </a:r>
            <a:r>
              <a:rPr lang="pt-BR" dirty="0">
                <a:hlinkClick r:id="rId2"/>
              </a:rPr>
              <a:t>http://www.semeru.com.br/blog/tag/rest/page/2</a:t>
            </a:r>
            <a:r>
              <a:rPr lang="pt-BR" dirty="0" smtClean="0">
                <a:hlinkClick r:id="rId2"/>
              </a:rPr>
              <a:t>/</a:t>
            </a:r>
            <a:r>
              <a:rPr lang="pt-BR" dirty="0" smtClean="0"/>
              <a:t>)</a:t>
            </a:r>
          </a:p>
          <a:p>
            <a:endParaRPr lang="pt-BR" dirty="0"/>
          </a:p>
          <a:p>
            <a:r>
              <a:rPr lang="pt-BR" dirty="0"/>
              <a:t>[</a:t>
            </a:r>
            <a:r>
              <a:rPr lang="pt-BR" dirty="0" err="1"/>
              <a:t>Introduction</a:t>
            </a:r>
            <a:r>
              <a:rPr lang="pt-BR" dirty="0"/>
              <a:t> </a:t>
            </a:r>
            <a:r>
              <a:rPr lang="pt-BR" dirty="0" err="1"/>
              <a:t>to</a:t>
            </a:r>
            <a:r>
              <a:rPr lang="pt-BR" dirty="0"/>
              <a:t> API </a:t>
            </a:r>
            <a:r>
              <a:rPr lang="pt-BR" dirty="0" err="1"/>
              <a:t>Versioning</a:t>
            </a:r>
            <a:r>
              <a:rPr lang="pt-BR" dirty="0"/>
              <a:t> Best </a:t>
            </a:r>
            <a:r>
              <a:rPr lang="pt-BR" dirty="0" err="1"/>
              <a:t>Practices</a:t>
            </a:r>
            <a:r>
              <a:rPr lang="pt-BR" dirty="0"/>
              <a:t>](</a:t>
            </a:r>
            <a:r>
              <a:rPr lang="pt-BR" dirty="0">
                <a:hlinkClick r:id="rId3"/>
              </a:rPr>
              <a:t>https://nordicapis.com/introduction-to-api-versioning-best-practices</a:t>
            </a:r>
            <a:r>
              <a:rPr lang="pt-BR" dirty="0" smtClean="0">
                <a:hlinkClick r:id="rId3"/>
              </a:rPr>
              <a:t>/</a:t>
            </a:r>
            <a:r>
              <a:rPr lang="pt-BR" dirty="0" smtClean="0"/>
              <a:t>)</a:t>
            </a:r>
          </a:p>
          <a:p>
            <a:endParaRPr lang="pt-BR" dirty="0"/>
          </a:p>
          <a:p>
            <a:r>
              <a:rPr lang="pt-BR" dirty="0"/>
              <a:t>[</a:t>
            </a:r>
            <a:r>
              <a:rPr lang="pt-BR" dirty="0" err="1"/>
              <a:t>RESTEasy</a:t>
            </a:r>
            <a:r>
              <a:rPr lang="pt-BR" dirty="0"/>
              <a:t> JAX-RS](</a:t>
            </a:r>
            <a:r>
              <a:rPr lang="pt-BR" dirty="0">
                <a:hlinkClick r:id="rId4"/>
              </a:rPr>
              <a:t>http://docs.jboss.org/resteasy/docs/3.0.7.Final/userguide/html</a:t>
            </a:r>
            <a:r>
              <a:rPr lang="pt-BR" dirty="0" smtClean="0">
                <a:hlinkClick r:id="rId4"/>
              </a:rPr>
              <a:t>/</a:t>
            </a:r>
            <a:r>
              <a:rPr lang="pt-BR" dirty="0" smtClean="0"/>
              <a:t>)</a:t>
            </a:r>
          </a:p>
          <a:p>
            <a:endParaRPr lang="pt-BR" dirty="0"/>
          </a:p>
          <a:p>
            <a:r>
              <a:rPr lang="pt-BR" dirty="0"/>
              <a:t>[HTTP - </a:t>
            </a:r>
            <a:r>
              <a:rPr lang="pt-BR" dirty="0" err="1"/>
              <a:t>Methods</a:t>
            </a:r>
            <a:r>
              <a:rPr lang="pt-BR" dirty="0"/>
              <a:t>](</a:t>
            </a:r>
            <a:r>
              <a:rPr lang="pt-BR" dirty="0">
                <a:hlinkClick r:id="rId5"/>
              </a:rPr>
              <a:t>http://www.tutorialspoint.com/http/http_methods.htm</a:t>
            </a:r>
            <a:r>
              <a:rPr lang="pt-BR" dirty="0" smtClean="0"/>
              <a:t>)</a:t>
            </a:r>
          </a:p>
          <a:p>
            <a:endParaRPr lang="pt-BR" dirty="0"/>
          </a:p>
          <a:p>
            <a:r>
              <a:rPr lang="pt-BR" dirty="0"/>
              <a:t>[</a:t>
            </a:r>
            <a:r>
              <a:rPr lang="pt-BR" dirty="0" err="1"/>
              <a:t>What</a:t>
            </a:r>
            <a:r>
              <a:rPr lang="pt-BR" dirty="0"/>
              <a:t> </a:t>
            </a:r>
            <a:r>
              <a:rPr lang="pt-BR" dirty="0" err="1"/>
              <a:t>is</a:t>
            </a:r>
            <a:r>
              <a:rPr lang="pt-BR" dirty="0"/>
              <a:t> HATEOAS </a:t>
            </a:r>
            <a:r>
              <a:rPr lang="pt-BR" dirty="0" err="1"/>
              <a:t>and</a:t>
            </a:r>
            <a:r>
              <a:rPr lang="pt-BR" dirty="0"/>
              <a:t> </a:t>
            </a:r>
            <a:r>
              <a:rPr lang="pt-BR" dirty="0" err="1"/>
              <a:t>why</a:t>
            </a:r>
            <a:r>
              <a:rPr lang="pt-BR" dirty="0"/>
              <a:t> </a:t>
            </a:r>
            <a:r>
              <a:rPr lang="pt-BR" dirty="0" err="1"/>
              <a:t>is</a:t>
            </a:r>
            <a:r>
              <a:rPr lang="pt-BR" dirty="0"/>
              <a:t> it </a:t>
            </a:r>
            <a:r>
              <a:rPr lang="pt-BR" dirty="0" err="1"/>
              <a:t>important</a:t>
            </a:r>
            <a:r>
              <a:rPr lang="pt-BR" dirty="0"/>
              <a:t> for </a:t>
            </a:r>
            <a:r>
              <a:rPr lang="pt-BR" dirty="0" err="1"/>
              <a:t>my</a:t>
            </a:r>
            <a:r>
              <a:rPr lang="pt-BR" dirty="0"/>
              <a:t> REST API?](</a:t>
            </a:r>
            <a:r>
              <a:rPr lang="pt-BR" dirty="0">
                <a:hlinkClick r:id="rId6"/>
              </a:rPr>
              <a:t>http://restcookbook.com/Basics/hateoas</a:t>
            </a:r>
            <a:r>
              <a:rPr lang="pt-BR" dirty="0" smtClean="0">
                <a:hlinkClick r:id="rId6"/>
              </a:rPr>
              <a:t>/</a:t>
            </a:r>
            <a:r>
              <a:rPr lang="pt-BR" dirty="0" smtClean="0"/>
              <a:t>)</a:t>
            </a:r>
          </a:p>
          <a:p>
            <a:endParaRPr lang="pt-BR" dirty="0" smtClean="0"/>
          </a:p>
          <a:p>
            <a:r>
              <a:rPr lang="en-US" dirty="0"/>
              <a:t>[Using HTTP Methods for RESTful Services](</a:t>
            </a:r>
            <a:r>
              <a:rPr lang="en-US" dirty="0">
                <a:hlinkClick r:id="rId7"/>
              </a:rPr>
              <a:t>http://www.restapitutorial.com/lessons/httpmethods.html</a:t>
            </a:r>
            <a:r>
              <a:rPr lang="en-US" dirty="0" smtClean="0"/>
              <a:t>)</a:t>
            </a:r>
          </a:p>
          <a:p>
            <a:endParaRPr lang="en-US" dirty="0"/>
          </a:p>
          <a:p>
            <a:r>
              <a:rPr lang="en-US" dirty="0"/>
              <a:t>[Introduction to RESTful Web Services—A JAX-RS Specification](</a:t>
            </a:r>
            <a:r>
              <a:rPr lang="en-US" dirty="0">
                <a:hlinkClick r:id="rId8"/>
              </a:rPr>
              <a:t>https://dzone.com/articles/introduction-to-restful-web-service-a-jax-rs-speci</a:t>
            </a:r>
            <a:r>
              <a:rPr lang="en-US" dirty="0" smtClean="0"/>
              <a:t>)</a:t>
            </a:r>
          </a:p>
          <a:p>
            <a:endParaRPr lang="en-US" dirty="0"/>
          </a:p>
          <a:p>
            <a:r>
              <a:rPr lang="en-US" dirty="0"/>
              <a:t>[Learn REST: A Tutorial](http://rest.elkstein.org/)</a:t>
            </a:r>
            <a:endParaRPr lang="pt-BR" dirty="0"/>
          </a:p>
          <a:p>
            <a:endParaRPr lang="pt-BR" dirty="0"/>
          </a:p>
        </p:txBody>
      </p:sp>
    </p:spTree>
    <p:extLst>
      <p:ext uri="{BB962C8B-B14F-4D97-AF65-F5344CB8AC3E}">
        <p14:creationId xmlns:p14="http://schemas.microsoft.com/office/powerpoint/2010/main" val="100477735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3416320"/>
          </a:xfrm>
          <a:prstGeom prst="rect">
            <a:avLst/>
          </a:prstGeom>
        </p:spPr>
        <p:txBody>
          <a:bodyPr wrap="square">
            <a:spAutoFit/>
          </a:bodyPr>
          <a:lstStyle/>
          <a:p>
            <a:r>
              <a:rPr lang="pt-BR" dirty="0"/>
              <a:t>[Tools </a:t>
            </a:r>
            <a:r>
              <a:rPr lang="pt-BR" dirty="0" err="1"/>
              <a:t>to</a:t>
            </a:r>
            <a:r>
              <a:rPr lang="pt-BR" dirty="0"/>
              <a:t> </a:t>
            </a:r>
            <a:r>
              <a:rPr lang="pt-BR" dirty="0" err="1"/>
              <a:t>Make</a:t>
            </a:r>
            <a:r>
              <a:rPr lang="pt-BR" dirty="0"/>
              <a:t> HATEOAS </a:t>
            </a:r>
            <a:r>
              <a:rPr lang="pt-BR" dirty="0" err="1"/>
              <a:t>Compliance</a:t>
            </a:r>
            <a:r>
              <a:rPr lang="pt-BR" dirty="0"/>
              <a:t> </a:t>
            </a:r>
            <a:r>
              <a:rPr lang="pt-BR" dirty="0" err="1"/>
              <a:t>Easier</a:t>
            </a:r>
            <a:r>
              <a:rPr lang="pt-BR" dirty="0"/>
              <a:t>](</a:t>
            </a:r>
            <a:r>
              <a:rPr lang="pt-BR" dirty="0">
                <a:hlinkClick r:id="rId2"/>
              </a:rPr>
              <a:t>https://nordicapis.com/tools-to-make-hateoas-compliance-easier</a:t>
            </a:r>
            <a:r>
              <a:rPr lang="pt-BR" dirty="0" smtClean="0">
                <a:hlinkClick r:id="rId2"/>
              </a:rPr>
              <a:t>/</a:t>
            </a:r>
            <a:r>
              <a:rPr lang="pt-BR" dirty="0" smtClean="0"/>
              <a:t>)</a:t>
            </a:r>
          </a:p>
          <a:p>
            <a:endParaRPr lang="pt-BR" dirty="0"/>
          </a:p>
          <a:p>
            <a:r>
              <a:rPr lang="pt-BR" dirty="0"/>
              <a:t>[10+ API </a:t>
            </a:r>
            <a:r>
              <a:rPr lang="pt-BR" dirty="0" err="1"/>
              <a:t>Monitoring</a:t>
            </a:r>
            <a:r>
              <a:rPr lang="pt-BR" dirty="0"/>
              <a:t> Tools](</a:t>
            </a:r>
            <a:r>
              <a:rPr lang="pt-BR" dirty="0">
                <a:hlinkClick r:id="rId3"/>
              </a:rPr>
              <a:t>https://nordicapis.com/10-api-monitoring-tools</a:t>
            </a:r>
            <a:r>
              <a:rPr lang="pt-BR" dirty="0" smtClean="0">
                <a:hlinkClick r:id="rId3"/>
              </a:rPr>
              <a:t>/</a:t>
            </a:r>
            <a:r>
              <a:rPr lang="pt-BR" dirty="0" smtClean="0"/>
              <a:t>)</a:t>
            </a:r>
          </a:p>
          <a:p>
            <a:endParaRPr lang="pt-BR" dirty="0"/>
          </a:p>
          <a:p>
            <a:r>
              <a:rPr lang="pt-BR" dirty="0"/>
              <a:t>[HTTP </a:t>
            </a:r>
            <a:r>
              <a:rPr lang="pt-BR" dirty="0" err="1"/>
              <a:t>Headers</a:t>
            </a:r>
            <a:r>
              <a:rPr lang="pt-BR" dirty="0"/>
              <a:t>](</a:t>
            </a:r>
            <a:r>
              <a:rPr lang="pt-BR" dirty="0">
                <a:hlinkClick r:id="rId4"/>
              </a:rPr>
              <a:t>https://docs.trafficserver.apache.org/en/5.3.x/sdk/http-headers.en.html</a:t>
            </a:r>
            <a:r>
              <a:rPr lang="pt-BR" dirty="0" smtClean="0"/>
              <a:t>)</a:t>
            </a:r>
          </a:p>
          <a:p>
            <a:endParaRPr lang="pt-BR" dirty="0"/>
          </a:p>
          <a:p>
            <a:r>
              <a:rPr lang="pt-BR" dirty="0"/>
              <a:t>[HTTP (</a:t>
            </a:r>
            <a:r>
              <a:rPr lang="pt-BR" dirty="0" err="1"/>
              <a:t>HyperText</a:t>
            </a:r>
            <a:r>
              <a:rPr lang="pt-BR" dirty="0"/>
              <a:t> </a:t>
            </a:r>
            <a:r>
              <a:rPr lang="pt-BR" dirty="0" err="1"/>
              <a:t>Transfer</a:t>
            </a:r>
            <a:r>
              <a:rPr lang="pt-BR" dirty="0"/>
              <a:t> </a:t>
            </a:r>
            <a:r>
              <a:rPr lang="pt-BR" dirty="0" err="1"/>
              <a:t>Protocol</a:t>
            </a:r>
            <a:r>
              <a:rPr lang="pt-BR" dirty="0"/>
              <a:t>)](</a:t>
            </a:r>
            <a:r>
              <a:rPr lang="pt-BR" dirty="0">
                <a:hlinkClick r:id="rId5"/>
              </a:rPr>
              <a:t>https://www.ntu.edu.sg/home/ehchua/programming/webprogramming/HTTP_Basics.html</a:t>
            </a:r>
            <a:r>
              <a:rPr lang="pt-BR" dirty="0" smtClean="0"/>
              <a:t>)</a:t>
            </a:r>
          </a:p>
          <a:p>
            <a:endParaRPr lang="pt-BR" dirty="0"/>
          </a:p>
          <a:p>
            <a:r>
              <a:rPr lang="pt-BR" dirty="0"/>
              <a:t>[Communication Networks/HTTP </a:t>
            </a:r>
            <a:r>
              <a:rPr lang="pt-BR" dirty="0" err="1"/>
              <a:t>Protocol</a:t>
            </a:r>
            <a:r>
              <a:rPr lang="pt-BR" dirty="0"/>
              <a:t>](</a:t>
            </a:r>
            <a:r>
              <a:rPr lang="pt-BR" dirty="0">
                <a:hlinkClick r:id="rId6"/>
              </a:rPr>
              <a:t>https://en.wikibooks.org/wiki/Communication_Networks/HTTP_Protocol</a:t>
            </a:r>
            <a:r>
              <a:rPr lang="pt-BR" dirty="0" smtClean="0"/>
              <a:t>)</a:t>
            </a:r>
          </a:p>
          <a:p>
            <a:endParaRPr lang="pt-BR" dirty="0"/>
          </a:p>
          <a:p>
            <a:r>
              <a:rPr lang="pt-BR" dirty="0"/>
              <a:t>[HTTP Status Codes](</a:t>
            </a:r>
            <a:r>
              <a:rPr lang="pt-BR" dirty="0">
                <a:hlinkClick r:id="rId7"/>
              </a:rPr>
              <a:t>https://httpstatuses.com</a:t>
            </a:r>
            <a:r>
              <a:rPr lang="pt-BR" dirty="0" smtClean="0">
                <a:hlinkClick r:id="rId7"/>
              </a:rPr>
              <a:t>/</a:t>
            </a:r>
            <a:r>
              <a:rPr lang="pt-BR" dirty="0" smtClean="0"/>
              <a:t>)</a:t>
            </a:r>
            <a:endParaRPr lang="pt-BR" dirty="0"/>
          </a:p>
        </p:txBody>
      </p:sp>
    </p:spTree>
    <p:extLst>
      <p:ext uri="{BB962C8B-B14F-4D97-AF65-F5344CB8AC3E}">
        <p14:creationId xmlns:p14="http://schemas.microsoft.com/office/powerpoint/2010/main" val="167346777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3970318"/>
          </a:xfrm>
          <a:prstGeom prst="rect">
            <a:avLst/>
          </a:prstGeom>
        </p:spPr>
        <p:txBody>
          <a:bodyPr wrap="square">
            <a:spAutoFit/>
          </a:bodyPr>
          <a:lstStyle/>
          <a:p>
            <a:r>
              <a:rPr lang="pt-BR" dirty="0" smtClean="0"/>
              <a:t>[</a:t>
            </a:r>
            <a:r>
              <a:rPr lang="pt-BR" dirty="0" err="1"/>
              <a:t>Features</a:t>
            </a:r>
            <a:r>
              <a:rPr lang="pt-BR" dirty="0"/>
              <a:t> que sua API REST precisa ter desde o início](</a:t>
            </a:r>
            <a:r>
              <a:rPr lang="pt-BR" dirty="0">
                <a:hlinkClick r:id="rId2"/>
              </a:rPr>
              <a:t>https://tableless.com.br/features-que-sua-api-rest-precisa-ter-desde-o-inicio</a:t>
            </a:r>
            <a:r>
              <a:rPr lang="pt-BR" dirty="0" smtClean="0">
                <a:hlinkClick r:id="rId2"/>
              </a:rPr>
              <a:t>/</a:t>
            </a:r>
            <a:r>
              <a:rPr lang="pt-BR" dirty="0" smtClean="0"/>
              <a:t>)</a:t>
            </a:r>
          </a:p>
          <a:p>
            <a:endParaRPr lang="pt-BR" dirty="0"/>
          </a:p>
          <a:p>
            <a:r>
              <a:rPr lang="pt-BR" dirty="0"/>
              <a:t>[HAL - Hypertext </a:t>
            </a:r>
            <a:r>
              <a:rPr lang="pt-BR" dirty="0" err="1"/>
              <a:t>Application</a:t>
            </a:r>
            <a:r>
              <a:rPr lang="pt-BR" dirty="0"/>
              <a:t> </a:t>
            </a:r>
            <a:r>
              <a:rPr lang="pt-BR" dirty="0" err="1"/>
              <a:t>Language</a:t>
            </a:r>
            <a:r>
              <a:rPr lang="pt-BR" dirty="0"/>
              <a:t>](http://stateless.co/hal_specification.html)</a:t>
            </a:r>
          </a:p>
          <a:p>
            <a:r>
              <a:rPr lang="pt-BR" dirty="0"/>
              <a:t>[ASP.NET API </a:t>
            </a:r>
            <a:r>
              <a:rPr lang="pt-BR" dirty="0" err="1"/>
              <a:t>Versioning</a:t>
            </a:r>
            <a:r>
              <a:rPr lang="pt-BR" dirty="0"/>
              <a:t>](</a:t>
            </a:r>
            <a:r>
              <a:rPr lang="pt-BR" dirty="0">
                <a:hlinkClick r:id="rId3"/>
              </a:rPr>
              <a:t>https://github.com/Microsoft/aspnet-api-versioning/wiki/Versioning-via-the-URL-Path#aspnet-core</a:t>
            </a:r>
            <a:r>
              <a:rPr lang="pt-BR" dirty="0" smtClean="0"/>
              <a:t>)</a:t>
            </a:r>
          </a:p>
          <a:p>
            <a:endParaRPr lang="pt-BR" dirty="0"/>
          </a:p>
          <a:p>
            <a:r>
              <a:rPr lang="pt-BR" dirty="0"/>
              <a:t>[</a:t>
            </a:r>
            <a:r>
              <a:rPr lang="pt-BR" dirty="0" err="1"/>
              <a:t>Beautiful</a:t>
            </a:r>
            <a:r>
              <a:rPr lang="pt-BR" dirty="0"/>
              <a:t> REST API design </a:t>
            </a:r>
            <a:r>
              <a:rPr lang="pt-BR" dirty="0" err="1"/>
              <a:t>with</a:t>
            </a:r>
            <a:r>
              <a:rPr lang="pt-BR" dirty="0"/>
              <a:t> ASP.NET Core </a:t>
            </a:r>
            <a:r>
              <a:rPr lang="pt-BR" dirty="0" err="1"/>
              <a:t>and</a:t>
            </a:r>
            <a:r>
              <a:rPr lang="pt-BR" dirty="0"/>
              <a:t> </a:t>
            </a:r>
            <a:r>
              <a:rPr lang="pt-BR" dirty="0" err="1"/>
              <a:t>Ion</a:t>
            </a:r>
            <a:r>
              <a:rPr lang="pt-BR" dirty="0"/>
              <a:t>](https://github.com/nbarbettini/BeautifulRestApi)</a:t>
            </a:r>
          </a:p>
          <a:p>
            <a:r>
              <a:rPr lang="pt-BR" dirty="0"/>
              <a:t>[</a:t>
            </a:r>
            <a:r>
              <a:rPr lang="pt-BR" dirty="0" err="1"/>
              <a:t>Introduction</a:t>
            </a:r>
            <a:r>
              <a:rPr lang="pt-BR" dirty="0"/>
              <a:t> </a:t>
            </a:r>
            <a:r>
              <a:rPr lang="pt-BR" dirty="0" err="1"/>
              <a:t>to</a:t>
            </a:r>
            <a:r>
              <a:rPr lang="pt-BR" dirty="0"/>
              <a:t> REST </a:t>
            </a:r>
            <a:r>
              <a:rPr lang="pt-BR" dirty="0" err="1"/>
              <a:t>APIs</a:t>
            </a:r>
            <a:r>
              <a:rPr lang="pt-BR" dirty="0"/>
              <a:t>](</a:t>
            </a:r>
            <a:r>
              <a:rPr lang="pt-BR" dirty="0">
                <a:hlinkClick r:id="rId4"/>
              </a:rPr>
              <a:t>http://idratherbewriting.com/learnapidoc/docapis_introtoapis.html</a:t>
            </a:r>
            <a:r>
              <a:rPr lang="pt-BR" dirty="0" smtClean="0"/>
              <a:t>)</a:t>
            </a:r>
          </a:p>
          <a:p>
            <a:endParaRPr lang="pt-BR" dirty="0"/>
          </a:p>
          <a:p>
            <a:r>
              <a:rPr lang="en-US" dirty="0"/>
              <a:t>[REST API in ASP.NET CORE](</a:t>
            </a:r>
            <a:r>
              <a:rPr lang="en-US" dirty="0">
                <a:hlinkClick r:id="rId5"/>
              </a:rPr>
              <a:t>https://www.fortech.ro/rest-api-asp-net-core</a:t>
            </a:r>
            <a:r>
              <a:rPr lang="en-US" dirty="0" smtClean="0">
                <a:hlinkClick r:id="rId5"/>
              </a:rPr>
              <a:t>/</a:t>
            </a:r>
            <a:r>
              <a:rPr lang="en-US" dirty="0" smtClean="0"/>
              <a:t>)</a:t>
            </a:r>
          </a:p>
          <a:p>
            <a:endParaRPr lang="en-US" dirty="0"/>
          </a:p>
          <a:p>
            <a:r>
              <a:rPr lang="en-US" dirty="0"/>
              <a:t>[</a:t>
            </a:r>
            <a:r>
              <a:rPr lang="en-US" dirty="0" err="1"/>
              <a:t>Zalando</a:t>
            </a:r>
            <a:r>
              <a:rPr lang="en-US" dirty="0"/>
              <a:t> RESTful API and Event Scheme Guidelines](</a:t>
            </a:r>
            <a:r>
              <a:rPr lang="en-US" dirty="0">
                <a:hlinkClick r:id="rId6"/>
              </a:rPr>
              <a:t>https://opensource.zalando.com/restful-api-guidelines</a:t>
            </a:r>
            <a:r>
              <a:rPr lang="en-US" dirty="0" smtClean="0">
                <a:hlinkClick r:id="rId6"/>
              </a:rPr>
              <a:t>/</a:t>
            </a:r>
            <a:r>
              <a:rPr lang="en-US" dirty="0" smtClean="0"/>
              <a:t>)</a:t>
            </a:r>
          </a:p>
          <a:p>
            <a:endParaRPr lang="pt-BR" dirty="0"/>
          </a:p>
        </p:txBody>
      </p:sp>
    </p:spTree>
    <p:extLst>
      <p:ext uri="{BB962C8B-B14F-4D97-AF65-F5344CB8AC3E}">
        <p14:creationId xmlns:p14="http://schemas.microsoft.com/office/powerpoint/2010/main" val="8214340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a:t>E então veio o REST!</a:t>
            </a:r>
          </a:p>
        </p:txBody>
      </p:sp>
      <p:sp>
        <p:nvSpPr>
          <p:cNvPr id="6" name="Espaço Reservado para Conteúdo 5"/>
          <p:cNvSpPr>
            <a:spLocks noGrp="1"/>
          </p:cNvSpPr>
          <p:nvPr>
            <p:ph idx="1"/>
          </p:nvPr>
        </p:nvSpPr>
        <p:spPr>
          <a:xfrm>
            <a:off x="677334" y="2160589"/>
            <a:ext cx="11514665" cy="3880773"/>
          </a:xfrm>
        </p:spPr>
        <p:txBody>
          <a:bodyPr>
            <a:normAutofit/>
          </a:bodyPr>
          <a:lstStyle/>
          <a:p>
            <a:pPr marL="0" indent="0">
              <a:buNone/>
            </a:pPr>
            <a:r>
              <a:rPr lang="en-US" sz="4000" dirty="0"/>
              <a:t>“</a:t>
            </a:r>
            <a:r>
              <a:rPr lang="en-US" sz="4000" dirty="0">
                <a:solidFill>
                  <a:schemeClr val="accent1"/>
                </a:solidFill>
              </a:rPr>
              <a:t>Re</a:t>
            </a:r>
            <a:r>
              <a:rPr lang="en-US" sz="4000" dirty="0"/>
              <a:t>presentational </a:t>
            </a:r>
            <a:r>
              <a:rPr lang="en-US" sz="4000" dirty="0">
                <a:solidFill>
                  <a:schemeClr val="accent1"/>
                </a:solidFill>
              </a:rPr>
              <a:t>S</a:t>
            </a:r>
            <a:r>
              <a:rPr lang="en-US" sz="4000" dirty="0"/>
              <a:t>tate </a:t>
            </a:r>
            <a:r>
              <a:rPr lang="en-US" sz="4000" dirty="0">
                <a:solidFill>
                  <a:schemeClr val="accent1"/>
                </a:solidFill>
              </a:rPr>
              <a:t>T</a:t>
            </a:r>
            <a:r>
              <a:rPr lang="en-US" sz="4000" dirty="0"/>
              <a:t>ransfer (</a:t>
            </a:r>
            <a:r>
              <a:rPr lang="en-US" sz="4000" dirty="0">
                <a:solidFill>
                  <a:schemeClr val="accent1"/>
                </a:solidFill>
              </a:rPr>
              <a:t>REST</a:t>
            </a:r>
            <a:r>
              <a:rPr lang="en-US" sz="4000" dirty="0"/>
              <a:t>) </a:t>
            </a:r>
            <a:r>
              <a:rPr lang="pt-BR" sz="4000" dirty="0"/>
              <a:t>é um estilo de arquitetura de software para sistemas distribuídos de hipermídia, como a World </a:t>
            </a:r>
            <a:r>
              <a:rPr lang="pt-BR" sz="4000" dirty="0" err="1"/>
              <a:t>Wide</a:t>
            </a:r>
            <a:r>
              <a:rPr lang="pt-BR" sz="4000" dirty="0"/>
              <a:t> Web</a:t>
            </a:r>
            <a:r>
              <a:rPr lang="en-US" sz="4000" dirty="0" smtClean="0"/>
              <a:t>”</a:t>
            </a:r>
            <a:endParaRPr lang="pt-BR" sz="4000" dirty="0"/>
          </a:p>
        </p:txBody>
      </p:sp>
      <p:sp>
        <p:nvSpPr>
          <p:cNvPr id="8" name="Retângulo 7"/>
          <p:cNvSpPr/>
          <p:nvPr/>
        </p:nvSpPr>
        <p:spPr>
          <a:xfrm>
            <a:off x="10602410" y="5856696"/>
            <a:ext cx="613458" cy="369332"/>
          </a:xfrm>
          <a:prstGeom prst="rect">
            <a:avLst/>
          </a:prstGeom>
        </p:spPr>
        <p:txBody>
          <a:bodyPr wrap="square">
            <a:spAutoFit/>
          </a:bodyPr>
          <a:lstStyle/>
          <a:p>
            <a:r>
              <a:rPr lang="pt-BR" dirty="0" smtClean="0">
                <a:hlinkClick r:id="rId2"/>
              </a:rPr>
              <a:t>IBM</a:t>
            </a:r>
            <a:endParaRPr lang="pt-BR" dirty="0"/>
          </a:p>
        </p:txBody>
      </p:sp>
    </p:spTree>
    <p:extLst>
      <p:ext uri="{BB962C8B-B14F-4D97-AF65-F5344CB8AC3E}">
        <p14:creationId xmlns:p14="http://schemas.microsoft.com/office/powerpoint/2010/main" val="39495979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3139321"/>
          </a:xfrm>
          <a:prstGeom prst="rect">
            <a:avLst/>
          </a:prstGeom>
        </p:spPr>
        <p:txBody>
          <a:bodyPr wrap="square">
            <a:spAutoFit/>
          </a:bodyPr>
          <a:lstStyle/>
          <a:p>
            <a:r>
              <a:rPr lang="pt-BR" dirty="0"/>
              <a:t>[Modelo de maturidade de Richardson – os passos para a glória do REST](</a:t>
            </a:r>
            <a:r>
              <a:rPr lang="pt-BR" dirty="0">
                <a:hlinkClick r:id="rId2"/>
              </a:rPr>
              <a:t>http://www.boaglio.com/index.php/2016/11/03/modelo-de-maturidade-de-richardson-os-passos-para-a-gloria-do-rest</a:t>
            </a:r>
            <a:r>
              <a:rPr lang="pt-BR" dirty="0" smtClean="0">
                <a:hlinkClick r:id="rId2"/>
              </a:rPr>
              <a:t>/</a:t>
            </a:r>
            <a:r>
              <a:rPr lang="pt-BR" dirty="0" smtClean="0"/>
              <a:t>)</a:t>
            </a:r>
          </a:p>
          <a:p>
            <a:endParaRPr lang="pt-BR" dirty="0"/>
          </a:p>
          <a:p>
            <a:r>
              <a:rPr lang="pt-BR" dirty="0"/>
              <a:t>[Alcançando a glória REST com o Modelo de Maturidade de Richardson](</a:t>
            </a:r>
            <a:r>
              <a:rPr lang="pt-BR" dirty="0">
                <a:hlinkClick r:id="rId3"/>
              </a:rPr>
              <a:t>https://arrayoutofindex.wordpress.com/2017/06/17/alcancando-a-gloria-rest-com-o-modelo-de-maturidade-de-richardson</a:t>
            </a:r>
            <a:r>
              <a:rPr lang="pt-BR" dirty="0" smtClean="0">
                <a:hlinkClick r:id="rId3"/>
              </a:rPr>
              <a:t>/</a:t>
            </a:r>
            <a:r>
              <a:rPr lang="pt-BR" dirty="0" smtClean="0"/>
              <a:t>)</a:t>
            </a:r>
          </a:p>
          <a:p>
            <a:endParaRPr lang="pt-BR" dirty="0"/>
          </a:p>
          <a:p>
            <a:r>
              <a:rPr lang="pt-BR" dirty="0"/>
              <a:t>[REST - Modelo de Maturidade de Richardson](</a:t>
            </a:r>
            <a:r>
              <a:rPr lang="pt-BR" dirty="0">
                <a:hlinkClick r:id="rId4"/>
              </a:rPr>
              <a:t>http://fernandoanselmo.blogspot.com.br/2013/09/rest-modelo-de-maturidade-de-richardson.html</a:t>
            </a:r>
            <a:r>
              <a:rPr lang="pt-BR" dirty="0" smtClean="0"/>
              <a:t>)</a:t>
            </a:r>
          </a:p>
          <a:p>
            <a:endParaRPr lang="pt-BR" dirty="0"/>
          </a:p>
        </p:txBody>
      </p:sp>
    </p:spTree>
    <p:extLst>
      <p:ext uri="{BB962C8B-B14F-4D97-AF65-F5344CB8AC3E}">
        <p14:creationId xmlns:p14="http://schemas.microsoft.com/office/powerpoint/2010/main" val="4245373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609600"/>
            <a:ext cx="11082544" cy="1320800"/>
          </a:xfrm>
        </p:spPr>
        <p:txBody>
          <a:bodyPr/>
          <a:lstStyle/>
          <a:p>
            <a:r>
              <a:rPr lang="pt-BR" dirty="0"/>
              <a:t>REST é baseado em um conjunto de </a:t>
            </a:r>
            <a:r>
              <a:rPr lang="pt-BR" dirty="0" smtClean="0"/>
              <a:t>definições</a:t>
            </a:r>
            <a:endParaRPr lang="pt-BR" dirty="0"/>
          </a:p>
        </p:txBody>
      </p:sp>
      <p:sp>
        <p:nvSpPr>
          <p:cNvPr id="3" name="Espaço Reservado para Conteúdo 2"/>
          <p:cNvSpPr>
            <a:spLocks noGrp="1"/>
          </p:cNvSpPr>
          <p:nvPr>
            <p:ph idx="1"/>
          </p:nvPr>
        </p:nvSpPr>
        <p:spPr>
          <a:xfrm>
            <a:off x="497712" y="1689901"/>
            <a:ext cx="4803494" cy="5150734"/>
          </a:xfrm>
        </p:spPr>
        <p:txBody>
          <a:bodyPr>
            <a:normAutofit lnSpcReduction="10000"/>
          </a:bodyPr>
          <a:lstStyle/>
          <a:p>
            <a:pPr>
              <a:buFont typeface="+mj-lt"/>
              <a:buAutoNum type="arabicPeriod"/>
            </a:pPr>
            <a:r>
              <a:rPr lang="pt-BR" sz="3600" dirty="0" smtClean="0"/>
              <a:t>   Cliente-servidor</a:t>
            </a:r>
            <a:endParaRPr lang="pt-BR" sz="2400" dirty="0" smtClean="0"/>
          </a:p>
          <a:p>
            <a:pPr marL="0" indent="0">
              <a:buNone/>
            </a:pPr>
            <a:r>
              <a:rPr lang="pt-BR" sz="2400" dirty="0"/>
              <a:t>Clientes e servidores separados.</a:t>
            </a:r>
            <a:endParaRPr lang="pt-BR" sz="3600" dirty="0" smtClean="0"/>
          </a:p>
          <a:p>
            <a:pPr>
              <a:buFont typeface="+mj-lt"/>
              <a:buAutoNum type="arabicPeriod" startAt="2"/>
            </a:pPr>
            <a:r>
              <a:rPr lang="pt-BR" sz="3600" dirty="0" smtClean="0"/>
              <a:t>   </a:t>
            </a:r>
            <a:r>
              <a:rPr lang="pt-BR" sz="3600" dirty="0" err="1" smtClean="0"/>
              <a:t>Stateless</a:t>
            </a:r>
            <a:r>
              <a:rPr lang="pt-BR" sz="3600" dirty="0" smtClean="0"/>
              <a:t> server</a:t>
            </a:r>
          </a:p>
          <a:p>
            <a:pPr marL="0" indent="0">
              <a:buNone/>
            </a:pPr>
            <a:r>
              <a:rPr lang="pt-BR" sz="2400" dirty="0"/>
              <a:t>Cada </a:t>
            </a:r>
            <a:r>
              <a:rPr lang="pt-BR" sz="2400" dirty="0" err="1" smtClean="0"/>
              <a:t>request</a:t>
            </a:r>
            <a:r>
              <a:rPr lang="pt-BR" sz="2400" dirty="0" smtClean="0"/>
              <a:t> </a:t>
            </a:r>
            <a:r>
              <a:rPr lang="pt-BR" sz="2400" dirty="0"/>
              <a:t>de um cliente contém todas as informações necessárias para </a:t>
            </a:r>
            <a:r>
              <a:rPr lang="pt-BR" sz="2400" dirty="0" smtClean="0"/>
              <a:t>atendê-la.</a:t>
            </a:r>
            <a:endParaRPr lang="pt-BR" sz="3600" dirty="0" smtClean="0"/>
          </a:p>
          <a:p>
            <a:pPr marL="742950" indent="-742950">
              <a:buFont typeface="+mj-lt"/>
              <a:buAutoNum type="arabicPeriod" startAt="3"/>
            </a:pPr>
            <a:r>
              <a:rPr lang="pt-BR" sz="3600" dirty="0" err="1"/>
              <a:t>Ca</a:t>
            </a:r>
            <a:r>
              <a:rPr lang="pt-BR" sz="3600" dirty="0" err="1" smtClean="0"/>
              <a:t>cheável</a:t>
            </a:r>
            <a:endParaRPr lang="pt-BR" sz="2400" dirty="0"/>
          </a:p>
          <a:p>
            <a:pPr marL="0" indent="0">
              <a:buNone/>
            </a:pPr>
            <a:r>
              <a:rPr lang="pt-BR" sz="2400" dirty="0"/>
              <a:t>Os clientes podem armazenar </a:t>
            </a:r>
            <a:r>
              <a:rPr lang="pt-BR" sz="2400" dirty="0" smtClean="0"/>
              <a:t>responses </a:t>
            </a:r>
            <a:r>
              <a:rPr lang="pt-BR" sz="2400" dirty="0"/>
              <a:t>em cache, as responses devem indicar se isso é permitido.</a:t>
            </a:r>
          </a:p>
          <a:p>
            <a:pPr marL="0" indent="0">
              <a:buNone/>
            </a:pPr>
            <a:endParaRPr lang="pt-BR" sz="3600" dirty="0"/>
          </a:p>
        </p:txBody>
      </p:sp>
      <p:sp>
        <p:nvSpPr>
          <p:cNvPr id="4" name="Espaço Reservado para Conteúdo 2"/>
          <p:cNvSpPr txBox="1">
            <a:spLocks/>
          </p:cNvSpPr>
          <p:nvPr/>
        </p:nvSpPr>
        <p:spPr>
          <a:xfrm>
            <a:off x="5625296" y="1689901"/>
            <a:ext cx="6227181" cy="5150732"/>
          </a:xfrm>
          <a:prstGeom prst="rect">
            <a:avLst/>
          </a:prstGeom>
        </p:spPr>
        <p:txBody>
          <a:bodyPr vert="horz" lIns="91440" tIns="45720" rIns="91440" bIns="45720" rtlCol="0">
            <a:normAutofit fontScale="925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742950" indent="-742950">
              <a:buFont typeface="+mj-lt"/>
              <a:buAutoNum type="arabicPeriod" startAt="4"/>
            </a:pPr>
            <a:r>
              <a:rPr lang="pt-BR" sz="3600" dirty="0" smtClean="0"/>
              <a:t>Interface uniforme</a:t>
            </a:r>
            <a:endParaRPr lang="pt-BR" sz="2400" dirty="0" smtClean="0"/>
          </a:p>
          <a:p>
            <a:pPr marL="0" indent="0">
              <a:buNone/>
            </a:pPr>
            <a:r>
              <a:rPr lang="pt-BR" sz="2400" dirty="0"/>
              <a:t>Existe uma interface uniforme entre </a:t>
            </a:r>
            <a:r>
              <a:rPr lang="pt-BR" sz="2400" dirty="0" smtClean="0"/>
              <a:t>cliente </a:t>
            </a:r>
            <a:r>
              <a:rPr lang="pt-BR" sz="2400" dirty="0"/>
              <a:t>e </a:t>
            </a:r>
            <a:r>
              <a:rPr lang="pt-BR" sz="2400" dirty="0" smtClean="0"/>
              <a:t>servidor.</a:t>
            </a:r>
            <a:endParaRPr lang="pt-BR" sz="3600" dirty="0" smtClean="0"/>
          </a:p>
          <a:p>
            <a:pPr marL="742950" indent="-742950">
              <a:buFont typeface="+mj-lt"/>
              <a:buAutoNum type="arabicPeriod" startAt="5"/>
            </a:pPr>
            <a:r>
              <a:rPr lang="pt-BR" sz="3600" dirty="0" smtClean="0"/>
              <a:t>Sistema em camadas</a:t>
            </a:r>
          </a:p>
          <a:p>
            <a:pPr marL="0" indent="0">
              <a:buNone/>
            </a:pPr>
            <a:r>
              <a:rPr lang="pt-BR" sz="2400" dirty="0"/>
              <a:t>Deve </a:t>
            </a:r>
            <a:r>
              <a:rPr lang="pt-BR" sz="2400" dirty="0" smtClean="0"/>
              <a:t>suportar conceitos </a:t>
            </a:r>
            <a:r>
              <a:rPr lang="pt-BR" sz="2400" dirty="0"/>
              <a:t>como </a:t>
            </a:r>
            <a:r>
              <a:rPr lang="pt-BR" sz="2400" dirty="0" smtClean="0"/>
              <a:t>balanceamento </a:t>
            </a:r>
            <a:r>
              <a:rPr lang="pt-BR" sz="2400" dirty="0"/>
              <a:t>de carga, proxies e firewalls.</a:t>
            </a:r>
            <a:r>
              <a:rPr lang="pt-BR" sz="3600" dirty="0" smtClean="0"/>
              <a:t> </a:t>
            </a:r>
          </a:p>
          <a:p>
            <a:pPr marL="742950" indent="-742950">
              <a:buFont typeface="+mj-lt"/>
              <a:buAutoNum type="arabicPeriod" startAt="6"/>
            </a:pPr>
            <a:r>
              <a:rPr lang="pt-BR" sz="3600" dirty="0"/>
              <a:t>Código sob Demanda (opcional)</a:t>
            </a:r>
            <a:endParaRPr lang="pt-BR" sz="2400" dirty="0" smtClean="0"/>
          </a:p>
          <a:p>
            <a:pPr marL="0" indent="0">
              <a:buNone/>
            </a:pPr>
            <a:r>
              <a:rPr lang="pt-BR" sz="2400" dirty="0"/>
              <a:t>O cliente pode solicitar o código do servidor e executá-lo.</a:t>
            </a:r>
            <a:endParaRPr lang="pt-BR" sz="3600" dirty="0"/>
          </a:p>
        </p:txBody>
      </p:sp>
    </p:spTree>
    <p:extLst>
      <p:ext uri="{BB962C8B-B14F-4D97-AF65-F5344CB8AC3E}">
        <p14:creationId xmlns:p14="http://schemas.microsoft.com/office/powerpoint/2010/main" val="202185837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Formatos Suportados em Web Services REST</a:t>
            </a:r>
            <a:endParaRPr lang="pt-BR" dirty="0"/>
          </a:p>
        </p:txBody>
      </p:sp>
      <p:sp>
        <p:nvSpPr>
          <p:cNvPr id="3" name="Espaço Reservado para Conteúdo 2"/>
          <p:cNvSpPr>
            <a:spLocks noGrp="1"/>
          </p:cNvSpPr>
          <p:nvPr>
            <p:ph idx="1"/>
          </p:nvPr>
        </p:nvSpPr>
        <p:spPr>
          <a:xfrm>
            <a:off x="1405093" y="2201101"/>
            <a:ext cx="3570575" cy="3406834"/>
          </a:xfrm>
        </p:spPr>
        <p:txBody>
          <a:bodyPr>
            <a:normAutofit/>
          </a:bodyPr>
          <a:lstStyle/>
          <a:p>
            <a:r>
              <a:rPr lang="pt-BR" sz="3200" dirty="0"/>
              <a:t>XML</a:t>
            </a:r>
          </a:p>
          <a:p>
            <a:r>
              <a:rPr lang="pt-BR" sz="3200" dirty="0"/>
              <a:t>JSON</a:t>
            </a:r>
          </a:p>
          <a:p>
            <a:r>
              <a:rPr lang="pt-BR" sz="3200" dirty="0"/>
              <a:t>CSV</a:t>
            </a:r>
          </a:p>
          <a:p>
            <a:r>
              <a:rPr lang="pt-BR" sz="3200" dirty="0"/>
              <a:t>Texto</a:t>
            </a:r>
          </a:p>
          <a:p>
            <a:r>
              <a:rPr lang="pt-BR" sz="3200" dirty="0" smtClean="0"/>
              <a:t>Imagens</a:t>
            </a:r>
            <a:endParaRPr lang="pt-BR" sz="3200" dirty="0"/>
          </a:p>
        </p:txBody>
      </p:sp>
      <p:sp>
        <p:nvSpPr>
          <p:cNvPr id="4" name="Espaço Reservado para Conteúdo 2"/>
          <p:cNvSpPr txBox="1">
            <a:spLocks/>
          </p:cNvSpPr>
          <p:nvPr/>
        </p:nvSpPr>
        <p:spPr>
          <a:xfrm>
            <a:off x="5577552" y="2160589"/>
            <a:ext cx="2771922" cy="348785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pt-BR" sz="3200" dirty="0"/>
              <a:t>HTML</a:t>
            </a:r>
          </a:p>
          <a:p>
            <a:r>
              <a:rPr lang="pt-BR" sz="3200" dirty="0"/>
              <a:t>PDF</a:t>
            </a:r>
          </a:p>
          <a:p>
            <a:r>
              <a:rPr lang="pt-BR" sz="3200" dirty="0"/>
              <a:t>binário</a:t>
            </a:r>
          </a:p>
          <a:p>
            <a:r>
              <a:rPr lang="pt-BR" sz="3200" dirty="0" err="1"/>
              <a:t>etc</a:t>
            </a:r>
            <a:endParaRPr lang="pt-BR" sz="3200" dirty="0"/>
          </a:p>
          <a:p>
            <a:endParaRPr lang="pt-BR" dirty="0"/>
          </a:p>
        </p:txBody>
      </p:sp>
    </p:spTree>
    <p:extLst>
      <p:ext uri="{BB962C8B-B14F-4D97-AF65-F5344CB8AC3E}">
        <p14:creationId xmlns:p14="http://schemas.microsoft.com/office/powerpoint/2010/main" val="19666957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Vantagens dos Web Services </a:t>
            </a:r>
            <a:r>
              <a:rPr lang="pt-BR" b="1" dirty="0" err="1"/>
              <a:t>RESTful</a:t>
            </a:r>
            <a:endParaRPr lang="pt-BR" dirty="0"/>
          </a:p>
        </p:txBody>
      </p:sp>
      <p:sp>
        <p:nvSpPr>
          <p:cNvPr id="3" name="Espaço Reservado para Conteúdo 2"/>
          <p:cNvSpPr>
            <a:spLocks noGrp="1"/>
          </p:cNvSpPr>
          <p:nvPr>
            <p:ph idx="1"/>
          </p:nvPr>
        </p:nvSpPr>
        <p:spPr>
          <a:xfrm>
            <a:off x="677334" y="2160589"/>
            <a:ext cx="8596668" cy="4697411"/>
          </a:xfrm>
        </p:spPr>
        <p:txBody>
          <a:bodyPr>
            <a:normAutofit/>
          </a:bodyPr>
          <a:lstStyle/>
          <a:p>
            <a:r>
              <a:rPr lang="pt-BR" sz="2400" dirty="0"/>
              <a:t>REST é um padrão arquitetural basicamente leve por natureza. Então quando você tiver limitações de banda prefira web services REST;</a:t>
            </a:r>
          </a:p>
          <a:p>
            <a:r>
              <a:rPr lang="pt-BR" sz="2400" dirty="0"/>
              <a:t>Desenvolvimento fácil e rápido</a:t>
            </a:r>
            <a:r>
              <a:rPr lang="pt-BR" sz="2400" dirty="0" smtClean="0"/>
              <a:t>;</a:t>
            </a:r>
          </a:p>
          <a:p>
            <a:endParaRPr lang="pt-BR" sz="2400" dirty="0"/>
          </a:p>
          <a:p>
            <a:r>
              <a:rPr lang="pt-BR" sz="2400" dirty="0" smtClean="0"/>
              <a:t> Aplicativos </a:t>
            </a:r>
            <a:r>
              <a:rPr lang="pt-BR" sz="2400" dirty="0"/>
              <a:t>Mobile tem ganhado cada vez mais espaço e precisam interagir rapidamente com os servidores e o padrão REST é mais rápido no processamento de dados das requests e responses.</a:t>
            </a:r>
          </a:p>
        </p:txBody>
      </p:sp>
    </p:spTree>
    <p:extLst>
      <p:ext uri="{BB962C8B-B14F-4D97-AF65-F5344CB8AC3E}">
        <p14:creationId xmlns:p14="http://schemas.microsoft.com/office/powerpoint/2010/main" val="624432599"/>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ado">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871</TotalTime>
  <Words>1032</Words>
  <Application>Microsoft Office PowerPoint</Application>
  <PresentationFormat>Widescreen</PresentationFormat>
  <Paragraphs>252</Paragraphs>
  <Slides>60</Slides>
  <Notes>4</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60</vt:i4>
      </vt:variant>
    </vt:vector>
  </HeadingPairs>
  <TitlesOfParts>
    <vt:vector size="66" baseType="lpstr">
      <vt:lpstr>Arial</vt:lpstr>
      <vt:lpstr>Calibri</vt:lpstr>
      <vt:lpstr>Trebuchet MS</vt:lpstr>
      <vt:lpstr>Wingdings</vt:lpstr>
      <vt:lpstr>Wingdings 3</vt:lpstr>
      <vt:lpstr>Facetado</vt:lpstr>
      <vt:lpstr>RESTFul API’s com ASP.NET Core 2.0 do Zero A Nuvem</vt:lpstr>
      <vt:lpstr>O que são Webservices</vt:lpstr>
      <vt:lpstr>A definição do W3C</vt:lpstr>
      <vt:lpstr>Apresentação do PowerPoint</vt:lpstr>
      <vt:lpstr>Muitos 'padrões' diferentes :</vt:lpstr>
      <vt:lpstr>E então veio o REST!</vt:lpstr>
      <vt:lpstr>REST é baseado em um conjunto de definições</vt:lpstr>
      <vt:lpstr>Formatos Suportados em Web Services REST</vt:lpstr>
      <vt:lpstr>Vantagens dos Web Services RESTful</vt:lpstr>
      <vt:lpstr>Apresentação do PowerPoint</vt:lpstr>
      <vt:lpstr>Request</vt:lpstr>
      <vt:lpstr>Response</vt:lpstr>
      <vt:lpstr>Tipos de Parâmetros - Path Params</vt:lpstr>
      <vt:lpstr>Tipos de Parâmetros – Query Params</vt:lpstr>
      <vt:lpstr>Tipos de Parâmetros - Header Params</vt:lpstr>
      <vt:lpstr>Tipos de Parâmetros - Body Params</vt:lpstr>
      <vt:lpstr>HTTP Status Codes</vt:lpstr>
      <vt:lpstr>HTTP Status Codes</vt:lpstr>
      <vt:lpstr>HTTP Status Codes em Serviços REST</vt:lpstr>
      <vt:lpstr>HTTP Status Codes em Serviços REST</vt:lpstr>
      <vt:lpstr>HTTP Status Codes em Serviços REST</vt:lpstr>
      <vt:lpstr>Os métodos HTTP</vt:lpstr>
      <vt:lpstr>Apresentação do PowerPoint</vt:lpstr>
      <vt:lpstr>GET – READ/para selecionar/recuperar um recurso</vt:lpstr>
      <vt:lpstr>Parâmetros suportados</vt:lpstr>
      <vt:lpstr>POST – CREATE/para inserir recurso</vt:lpstr>
      <vt:lpstr>Parâmetros suportados</vt:lpstr>
      <vt:lpstr>PUT – UPDATE/para modificar um recurso</vt:lpstr>
      <vt:lpstr>Parâmetros suportados</vt:lpstr>
      <vt:lpstr>DELETE – DELETE/para remover um recurso</vt:lpstr>
      <vt:lpstr>Parâmetros suportados</vt:lpstr>
      <vt:lpstr>Outros métodos menos conhecidos</vt:lpstr>
      <vt:lpstr>Outros métodos menos conhecidos</vt:lpstr>
      <vt:lpstr>Outros métodos menos conhecidos</vt:lpstr>
      <vt:lpstr>Outros métodos menos conhecidos</vt:lpstr>
      <vt:lpstr>Outros métodos menos conhecidos</vt:lpstr>
      <vt:lpstr>Do REST ao RESTFul</vt:lpstr>
      <vt:lpstr>Níveis de maturidade de Richardson</vt:lpstr>
      <vt:lpstr>Então, são nível 0, 1 e 2 RESTful?</vt:lpstr>
      <vt:lpstr>Apresentação do PowerPoint</vt:lpstr>
      <vt:lpstr>Apresentação do PowerPoint</vt:lpstr>
      <vt:lpstr>Documentando RESTFull API’s</vt:lpstr>
      <vt:lpstr>Apresentação do PowerPoint</vt:lpstr>
      <vt:lpstr>Autorização e Autenticação</vt:lpstr>
      <vt:lpstr>Como funciona um token de autenticação</vt:lpstr>
      <vt:lpstr>Anatomia de um JSON Web Token (JWT)</vt:lpstr>
      <vt:lpstr>Apresentação do PowerPoint</vt:lpstr>
      <vt:lpstr>Apresentação do PowerPoint</vt:lpstr>
      <vt:lpstr>Apresentação do PowerPoint</vt:lpstr>
      <vt:lpstr>SDK’s e sample apps </vt:lpstr>
      <vt:lpstr>Referência Rápida </vt:lpstr>
      <vt:lpstr>Boas Práticas   </vt:lpstr>
      <vt:lpstr>Boas Práticas</vt:lpstr>
      <vt:lpstr>Boas Práticas</vt:lpstr>
      <vt:lpstr>Boas Práticas</vt:lpstr>
      <vt:lpstr>Apresentação do PowerPoint</vt:lpstr>
      <vt:lpstr>REFERÊNCIAS</vt:lpstr>
      <vt:lpstr>REFERÊNCIAS</vt:lpstr>
      <vt:lpstr>REFERÊNCIAS</vt:lpstr>
      <vt:lpstr>REFERÊNCIAS</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CURSO DE REST</dc:title>
  <dc:creator>LEANDRO</dc:creator>
  <cp:lastModifiedBy>LEANDRO</cp:lastModifiedBy>
  <cp:revision>55</cp:revision>
  <dcterms:created xsi:type="dcterms:W3CDTF">2018-05-13T17:08:49Z</dcterms:created>
  <dcterms:modified xsi:type="dcterms:W3CDTF">2018-05-29T02:03:02Z</dcterms:modified>
</cp:coreProperties>
</file>

<file path=docProps/thumbnail.jpeg>
</file>